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 id="2147483982" r:id="rId5"/>
  </p:sldMasterIdLst>
  <p:notesMasterIdLst>
    <p:notesMasterId r:id="rId32"/>
  </p:notesMasterIdLst>
  <p:sldIdLst>
    <p:sldId id="350" r:id="rId6"/>
    <p:sldId id="367" r:id="rId7"/>
    <p:sldId id="348" r:id="rId8"/>
    <p:sldId id="451" r:id="rId9"/>
    <p:sldId id="413" r:id="rId10"/>
    <p:sldId id="456" r:id="rId11"/>
    <p:sldId id="377" r:id="rId12"/>
    <p:sldId id="378" r:id="rId13"/>
    <p:sldId id="425" r:id="rId14"/>
    <p:sldId id="447" r:id="rId15"/>
    <p:sldId id="376" r:id="rId16"/>
    <p:sldId id="439" r:id="rId17"/>
    <p:sldId id="345" r:id="rId18"/>
    <p:sldId id="604" r:id="rId19"/>
    <p:sldId id="435" r:id="rId20"/>
    <p:sldId id="581" r:id="rId21"/>
    <p:sldId id="623" r:id="rId22"/>
    <p:sldId id="346" r:id="rId23"/>
    <p:sldId id="624" r:id="rId24"/>
    <p:sldId id="605" r:id="rId25"/>
    <p:sldId id="314" r:id="rId26"/>
    <p:sldId id="315" r:id="rId27"/>
    <p:sldId id="316" r:id="rId28"/>
    <p:sldId id="617" r:id="rId29"/>
    <p:sldId id="614" r:id="rId30"/>
    <p:sldId id="618"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5A73F9-7A7A-4215-B879-28E8733E15C0}">
          <p14:sldIdLst/>
        </p14:section>
        <p14:section name="Announcing" id="{C1CF8788-8521-461B-AAD6-842F71228270}">
          <p14:sldIdLst>
            <p14:sldId id="350"/>
          </p14:sldIdLst>
        </p14:section>
        <p14:section name="What is Kubernetes?" id="{E4C158D5-47D3-412F-8622-8102FCF58E75}">
          <p14:sldIdLst>
            <p14:sldId id="367"/>
          </p14:sldIdLst>
        </p14:section>
        <p14:section name="Why developers love Kuberentes" id="{AD1C3C10-0AC7-4F99-92BA-C3B9D7EB2254}">
          <p14:sldIdLst>
            <p14:sldId id="348"/>
          </p14:sldIdLst>
        </p14:section>
        <p14:section name="But where you run K8s matters" id="{71B9DF1D-B4E7-43B0-A2F9-5E17FAB1BD89}">
          <p14:sldIdLst>
            <p14:sldId id="451"/>
            <p14:sldId id="413"/>
          </p14:sldIdLst>
        </p14:section>
        <p14:section name="Tenants" id="{6D362711-2514-4697-ADEF-82D96234DF5D}">
          <p14:sldIdLst>
            <p14:sldId id="456"/>
            <p14:sldId id="377"/>
            <p14:sldId id="378"/>
            <p14:sldId id="425"/>
            <p14:sldId id="447"/>
            <p14:sldId id="376"/>
            <p14:sldId id="439"/>
            <p14:sldId id="345"/>
            <p14:sldId id="604"/>
            <p14:sldId id="435"/>
            <p14:sldId id="581"/>
            <p14:sldId id="623"/>
            <p14:sldId id="346"/>
            <p14:sldId id="624"/>
            <p14:sldId id="605"/>
            <p14:sldId id="314"/>
            <p14:sldId id="315"/>
            <p14:sldId id="316"/>
            <p14:sldId id="617"/>
            <p14:sldId id="614"/>
            <p14:sldId id="618"/>
          </p14:sldIdLst>
        </p14:section>
      </p14:sectionLst>
    </p:ext>
    <p:ext uri="{EFAFB233-063F-42B5-8137-9DF3F51BA10A}">
      <p15:sldGuideLst xmlns:p15="http://schemas.microsoft.com/office/powerpoint/2012/main">
        <p15:guide id="1" orient="horz" pos="511"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Alyssa Jones" initials="AJ" lastIdx="2" clrIdx="2">
    <p:extLst/>
  </p:cmAuthor>
  <p:cmAuthor id="3" name="Brandon Conboy" initials="BC" lastIdx="2" clrIdx="3">
    <p:extLst/>
  </p:cmAuthor>
  <p:cmAuthor id="4" name="David Griffith" initials="DG" lastIdx="2" clrIdx="4">
    <p:extLst/>
  </p:cmAuthor>
  <p:cmAuthor id="5" name="Caitlyn Ryan" initials="CR" lastIdx="23" clrIdx="5">
    <p:extLst/>
  </p:cmAuthor>
  <p:cmAuthor id="6" name="Microsoft Office User" initials="Office" lastIdx="8" clrIdx="6"/>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808080"/>
    <a:srgbClr val="080808"/>
    <a:srgbClr val="000000"/>
    <a:srgbClr val="F58535"/>
    <a:srgbClr val="E6E6E6"/>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96" autoAdjust="0"/>
    <p:restoredTop sz="87809" autoAdjust="0"/>
  </p:normalViewPr>
  <p:slideViewPr>
    <p:cSldViewPr snapToGrid="0" showGuides="1">
      <p:cViewPr varScale="1">
        <p:scale>
          <a:sx n="124" d="100"/>
          <a:sy n="124" d="100"/>
        </p:scale>
        <p:origin x="496" y="176"/>
      </p:cViewPr>
      <p:guideLst>
        <p:guide orient="horz" pos="511"/>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50" d="100"/>
        <a:sy n="50" d="100"/>
      </p:scale>
      <p:origin x="0" y="-1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48104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CNI Plugin networking</a:t>
            </a:r>
          </a:p>
        </p:txBody>
      </p:sp>
      <p:sp>
        <p:nvSpPr>
          <p:cNvPr id="4" name="Slide Number Placeholder 3"/>
          <p:cNvSpPr>
            <a:spLocks noGrp="1"/>
          </p:cNvSpPr>
          <p:nvPr>
            <p:ph type="sldNum" sz="quarter" idx="10"/>
          </p:nvPr>
        </p:nvSpPr>
        <p:spPr/>
        <p:txBody>
          <a:bodyPr/>
          <a:lstStyle/>
          <a:p>
            <a:fld id="{04709AFD-9E62-234C-B462-A85BDAA57157}" type="slidenum">
              <a:rPr lang="en-US" smtClean="0"/>
              <a:t>10</a:t>
            </a:fld>
            <a:endParaRPr lang="en-US"/>
          </a:p>
        </p:txBody>
      </p:sp>
    </p:spTree>
    <p:extLst>
      <p:ext uri="{BB962C8B-B14F-4D97-AF65-F5344CB8AC3E}">
        <p14:creationId xmlns:p14="http://schemas.microsoft.com/office/powerpoint/2010/main" val="346586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Ok, so let’s switch to a quick demo.  I’m going to provision a cluster and show you how easy it is to get started using EKS. &lt;demo in console&gt;. I also have an</a:t>
            </a:r>
            <a:r>
              <a:rPr lang="en-US" sz="1200" baseline="0" dirty="0">
                <a:solidFill>
                  <a:prstClr val="black"/>
                </a:solidFill>
                <a:latin typeface="Calibri" panose="020F0502020204030204"/>
              </a:rPr>
              <a:t> existing cluster available here. </a:t>
            </a:r>
            <a:r>
              <a:rPr lang="en-US" sz="1200" dirty="0">
                <a:solidFill>
                  <a:prstClr val="black"/>
                </a:solidFill>
                <a:latin typeface="Calibri" panose="020F0502020204030204"/>
              </a:rPr>
              <a:t> While that’s provisioning, let’s walk through the components and features of EKS. We’ll start with APIs.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76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3936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749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829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9335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Master Node - Master nodes (physical or a VM) make up the cluster’s control plane.  The Master detects and takes actions on cluster and administrator-sourced events.</a:t>
            </a:r>
          </a:p>
          <a:p>
            <a:pPr marL="285750" indent="-285750">
              <a:buFont typeface="Arial" charset="0"/>
              <a:buChar char="•"/>
            </a:pPr>
            <a:endParaRPr lang="en-US" dirty="0">
              <a:solidFill>
                <a:schemeClr val="bg1"/>
              </a:solidFill>
            </a:endParaRPr>
          </a:p>
          <a:p>
            <a:r>
              <a:rPr lang="en-US" dirty="0">
                <a:solidFill>
                  <a:schemeClr val="bg1"/>
                </a:solidFill>
              </a:rPr>
              <a:t>Worker Node - A worker node (which can also be physical or a VM) can run pods (containers), and managed by the master node.</a:t>
            </a:r>
          </a:p>
          <a:p>
            <a:endParaRPr lang="en-US" dirty="0">
              <a:solidFill>
                <a:schemeClr val="bg1"/>
              </a:solidFill>
            </a:endParaRPr>
          </a:p>
          <a:p>
            <a:r>
              <a:rPr lang="en-US" dirty="0" err="1">
                <a:solidFill>
                  <a:schemeClr val="bg1"/>
                </a:solidFill>
              </a:rPr>
              <a:t>Kubectl</a:t>
            </a:r>
            <a:r>
              <a:rPr lang="en-US" dirty="0">
                <a:solidFill>
                  <a:schemeClr val="bg1"/>
                </a:solidFill>
              </a:rPr>
              <a:t> - Command line interface for running commands against the K8S API (through the master).</a:t>
            </a:r>
          </a:p>
          <a:p>
            <a:pPr marL="285750" indent="-285750">
              <a:buFont typeface="Arial" charset="0"/>
              <a:buChar char="•"/>
            </a:pPr>
            <a:endParaRPr lang="en-US" dirty="0">
              <a:solidFill>
                <a:schemeClr val="bg1"/>
              </a:solidFill>
            </a:endParaRPr>
          </a:p>
          <a:p>
            <a:r>
              <a:rPr lang="en-US" dirty="0">
                <a:solidFill>
                  <a:schemeClr val="bg1"/>
                </a:solidFill>
              </a:rPr>
              <a:t>Pods - A Pod is the smallest deployable unit that can be created, scheduled, and managed.  It wraps your deployed containers with additional Kubernetes cluster-supporting control logic. </a:t>
            </a:r>
          </a:p>
          <a:p>
            <a:pPr marL="285750" indent="-285750">
              <a:buFont typeface="Arial" charset="0"/>
              <a:buChar char="•"/>
            </a:pPr>
            <a:endParaRPr lang="en-US" dirty="0">
              <a:solidFill>
                <a:schemeClr val="bg1"/>
              </a:solidFill>
            </a:endParaRPr>
          </a:p>
          <a:p>
            <a:r>
              <a:rPr lang="en-US" dirty="0" err="1">
                <a:solidFill>
                  <a:schemeClr val="bg1"/>
                </a:solidFill>
              </a:rPr>
              <a:t>DaemonSet</a:t>
            </a:r>
            <a:r>
              <a:rPr lang="en-US" dirty="0">
                <a:solidFill>
                  <a:schemeClr val="bg1"/>
                </a:solidFill>
              </a:rPr>
              <a:t> - A </a:t>
            </a:r>
            <a:r>
              <a:rPr lang="en-US" dirty="0" err="1">
                <a:solidFill>
                  <a:schemeClr val="bg1"/>
                </a:solidFill>
              </a:rPr>
              <a:t>DaemonSet</a:t>
            </a:r>
            <a:r>
              <a:rPr lang="en-US" dirty="0">
                <a:solidFill>
                  <a:schemeClr val="bg1"/>
                </a:solidFill>
              </a:rPr>
              <a:t> object ensures that all worker nodes run a single copy of a Pod – this is useful for monitoring containers, metrics-gathering containers, anything you just want ”one” of running.</a:t>
            </a:r>
          </a:p>
          <a:p>
            <a:pPr marL="285750" indent="-285750">
              <a:buFont typeface="Arial" charset="0"/>
              <a:buChar char="•"/>
            </a:pPr>
            <a:endParaRPr lang="en-US" dirty="0">
              <a:solidFill>
                <a:schemeClr val="bg1"/>
              </a:solidFill>
            </a:endParaRPr>
          </a:p>
          <a:p>
            <a:r>
              <a:rPr lang="en-US" dirty="0">
                <a:solidFill>
                  <a:schemeClr val="bg1"/>
                </a:solidFill>
              </a:rPr>
              <a:t>Deployment - A Deployment object defines a “desired state” of the pods in the K8S cluster, for example, for an application, the number of instances of it, the container version, and the ability to rollout, and rollback between them.</a:t>
            </a:r>
          </a:p>
          <a:p>
            <a:pPr marL="285750" indent="-285750">
              <a:buFont typeface="Arial" charset="0"/>
              <a:buChar char="•"/>
            </a:pPr>
            <a:endParaRPr lang="en-US" dirty="0">
              <a:solidFill>
                <a:schemeClr val="bg1"/>
              </a:solidFill>
            </a:endParaRPr>
          </a:p>
          <a:p>
            <a:r>
              <a:rPr lang="en-US" dirty="0" err="1">
                <a:solidFill>
                  <a:schemeClr val="bg1"/>
                </a:solidFill>
              </a:rPr>
              <a:t>ReplicaSet</a:t>
            </a:r>
            <a:r>
              <a:rPr lang="en-US" dirty="0">
                <a:solidFill>
                  <a:schemeClr val="bg1"/>
                </a:solidFill>
              </a:rPr>
              <a:t> - </a:t>
            </a:r>
            <a:r>
              <a:rPr lang="en-US" b="0" dirty="0" err="1">
                <a:solidFill>
                  <a:schemeClr val="accent2"/>
                </a:solidFill>
              </a:rPr>
              <a:t>ReplicaSet</a:t>
            </a:r>
            <a:r>
              <a:rPr lang="en-US" b="1" dirty="0">
                <a:solidFill>
                  <a:schemeClr val="accent2"/>
                </a:solidFill>
              </a:rPr>
              <a:t> </a:t>
            </a:r>
            <a:r>
              <a:rPr lang="en-US" dirty="0">
                <a:solidFill>
                  <a:schemeClr val="bg1"/>
                </a:solidFill>
              </a:rPr>
              <a:t>objects are created automatically by Deployments, and ensure that a desired number of pods are always running, for both resiliency and scalability. </a:t>
            </a:r>
          </a:p>
          <a:p>
            <a:pPr marL="285750" indent="-285750">
              <a:buFont typeface="Arial" charset="0"/>
              <a:buChar char="•"/>
            </a:pPr>
            <a:endParaRPr lang="en-US" dirty="0">
              <a:solidFill>
                <a:schemeClr val="bg1"/>
              </a:solidFill>
            </a:endParaRPr>
          </a:p>
          <a:p>
            <a:r>
              <a:rPr lang="en-US" dirty="0">
                <a:solidFill>
                  <a:schemeClr val="bg1"/>
                </a:solidFill>
              </a:rPr>
              <a:t>Job - A </a:t>
            </a:r>
            <a:r>
              <a:rPr lang="en-US" b="0" dirty="0">
                <a:solidFill>
                  <a:schemeClr val="accent2"/>
                </a:solidFill>
              </a:rPr>
              <a:t>Job</a:t>
            </a:r>
            <a:r>
              <a:rPr lang="en-US" dirty="0">
                <a:solidFill>
                  <a:schemeClr val="bg1"/>
                </a:solidFill>
              </a:rPr>
              <a:t> creates one or more pods and ensures that a specified number of them successfully complete.  Like a </a:t>
            </a:r>
            <a:r>
              <a:rPr lang="en-US" dirty="0" err="1">
                <a:solidFill>
                  <a:schemeClr val="bg1"/>
                </a:solidFill>
              </a:rPr>
              <a:t>ReplicaSet</a:t>
            </a:r>
            <a:r>
              <a:rPr lang="en-US" dirty="0">
                <a:solidFill>
                  <a:schemeClr val="bg1"/>
                </a:solidFill>
              </a:rPr>
              <a:t>, but for short running jobs vs long running jobs – a thumbnail converter for a website is a good example.</a:t>
            </a:r>
          </a:p>
          <a:p>
            <a:endParaRPr lang="en-US" dirty="0">
              <a:solidFill>
                <a:schemeClr val="bg1"/>
              </a:solidFill>
            </a:endParaRPr>
          </a:p>
          <a:p>
            <a:r>
              <a:rPr lang="en-US" dirty="0">
                <a:solidFill>
                  <a:schemeClr val="bg1"/>
                </a:solidFill>
              </a:rPr>
              <a:t>Service - K8S pods are mortal, and expected to die.  A service provides a constant IP address that never changes and always maps back to the associated pods, even if they restart with a different IP address.</a:t>
            </a:r>
          </a:p>
          <a:p>
            <a:endParaRPr lang="en-US" dirty="0">
              <a:solidFill>
                <a:schemeClr val="bg1"/>
              </a:solidFill>
            </a:endParaRPr>
          </a:p>
          <a:p>
            <a:r>
              <a:rPr lang="en-US" dirty="0">
                <a:solidFill>
                  <a:schemeClr val="bg1"/>
                </a:solidFill>
              </a:rPr>
              <a:t>Label - Key/Value Pairs - Used to associate pods with specific </a:t>
            </a:r>
            <a:r>
              <a:rPr lang="en-US" dirty="0" err="1">
                <a:solidFill>
                  <a:schemeClr val="bg1"/>
                </a:solidFill>
              </a:rPr>
              <a:t>ReplicaSets</a:t>
            </a:r>
            <a:r>
              <a:rPr lang="en-US" dirty="0">
                <a:solidFill>
                  <a:schemeClr val="bg1"/>
                </a:solidFill>
              </a:rPr>
              <a:t>, Jobs, Services, as well as used to query specific resources within your cluster by label.</a:t>
            </a:r>
          </a:p>
          <a:p>
            <a:pPr marL="285750" indent="-285750">
              <a:buFont typeface="Arial" charset="0"/>
              <a:buChar char="•"/>
            </a:pPr>
            <a:endParaRPr lang="en-US" dirty="0">
              <a:solidFill>
                <a:schemeClr val="bg1"/>
              </a:solidFill>
            </a:endParaRPr>
          </a:p>
          <a:p>
            <a:endParaRPr lang="en-US" dirty="0"/>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35407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endParaRPr lang="en-US" dirty="0">
              <a:solidFill>
                <a:schemeClr val="bg1"/>
              </a:solidFill>
            </a:endParaRPr>
          </a:p>
          <a:p>
            <a:r>
              <a:rPr lang="en-US" dirty="0">
                <a:solidFill>
                  <a:schemeClr val="bg1"/>
                </a:solidFill>
              </a:rPr>
              <a:t>Pods - A Pod is the smallest deployable unit that can be created, scheduled, and managed.  It wraps your deployed containers with additional Kubernetes cluster-supporting control logic. </a:t>
            </a:r>
          </a:p>
          <a:p>
            <a:pPr marL="285750" indent="-285750">
              <a:buFont typeface="Arial" charset="0"/>
              <a:buChar char="•"/>
            </a:pPr>
            <a:endParaRPr lang="en-US" dirty="0">
              <a:solidFill>
                <a:schemeClr val="bg1"/>
              </a:solidFill>
            </a:endParaRPr>
          </a:p>
          <a:p>
            <a:r>
              <a:rPr lang="en-US" dirty="0" err="1">
                <a:solidFill>
                  <a:schemeClr val="bg1"/>
                </a:solidFill>
              </a:rPr>
              <a:t>DaemonSet</a:t>
            </a:r>
            <a:r>
              <a:rPr lang="en-US" dirty="0">
                <a:solidFill>
                  <a:schemeClr val="bg1"/>
                </a:solidFill>
              </a:rPr>
              <a:t> - A </a:t>
            </a:r>
            <a:r>
              <a:rPr lang="en-US" dirty="0" err="1">
                <a:solidFill>
                  <a:schemeClr val="bg1"/>
                </a:solidFill>
              </a:rPr>
              <a:t>DaemonSet</a:t>
            </a:r>
            <a:r>
              <a:rPr lang="en-US" dirty="0">
                <a:solidFill>
                  <a:schemeClr val="bg1"/>
                </a:solidFill>
              </a:rPr>
              <a:t> object ensures that all worker nodes run a single copy of a Pod – this is useful for monitoring containers, metrics-gathering containers, anything you just want ”one” of running.</a:t>
            </a:r>
          </a:p>
          <a:p>
            <a:pPr marL="285750" indent="-285750">
              <a:buFont typeface="Arial" charset="0"/>
              <a:buChar char="•"/>
            </a:pPr>
            <a:endParaRPr lang="en-US" dirty="0">
              <a:solidFill>
                <a:schemeClr val="bg1"/>
              </a:solidFill>
            </a:endParaRPr>
          </a:p>
          <a:p>
            <a:r>
              <a:rPr lang="en-US" dirty="0">
                <a:solidFill>
                  <a:schemeClr val="bg1"/>
                </a:solidFill>
              </a:rPr>
              <a:t>Deployment - A Deployment object defines a “desired state” of the pods in the K8S cluster, for example, for an application, the number of instances of it, the container version, and the ability to rollout, and rollback between them.</a:t>
            </a:r>
          </a:p>
          <a:p>
            <a:pPr marL="285750" indent="-285750">
              <a:buFont typeface="Arial" charset="0"/>
              <a:buChar char="•"/>
            </a:pPr>
            <a:endParaRPr lang="en-US" dirty="0">
              <a:solidFill>
                <a:schemeClr val="bg1"/>
              </a:solidFill>
            </a:endParaRPr>
          </a:p>
          <a:p>
            <a:r>
              <a:rPr lang="en-US" dirty="0" err="1">
                <a:solidFill>
                  <a:schemeClr val="bg1"/>
                </a:solidFill>
              </a:rPr>
              <a:t>ReplicaSet</a:t>
            </a:r>
            <a:r>
              <a:rPr lang="en-US" dirty="0">
                <a:solidFill>
                  <a:schemeClr val="bg1"/>
                </a:solidFill>
              </a:rPr>
              <a:t> - </a:t>
            </a:r>
            <a:r>
              <a:rPr lang="en-US" b="0" dirty="0" err="1">
                <a:solidFill>
                  <a:schemeClr val="accent2"/>
                </a:solidFill>
              </a:rPr>
              <a:t>ReplicaSet</a:t>
            </a:r>
            <a:r>
              <a:rPr lang="en-US" b="1" dirty="0">
                <a:solidFill>
                  <a:schemeClr val="accent2"/>
                </a:solidFill>
              </a:rPr>
              <a:t> </a:t>
            </a:r>
            <a:r>
              <a:rPr lang="en-US" dirty="0">
                <a:solidFill>
                  <a:schemeClr val="bg1"/>
                </a:solidFill>
              </a:rPr>
              <a:t>objects are created automatically by Deployments, and ensure that a desired number of pods are always running, for both resiliency and scalability. </a:t>
            </a:r>
          </a:p>
          <a:p>
            <a:pPr marL="285750" indent="-285750">
              <a:buFont typeface="Arial" charset="0"/>
              <a:buChar char="•"/>
            </a:pPr>
            <a:endParaRPr lang="en-US" dirty="0">
              <a:solidFill>
                <a:schemeClr val="bg1"/>
              </a:solidFill>
            </a:endParaRPr>
          </a:p>
          <a:p>
            <a:r>
              <a:rPr lang="en-US" dirty="0">
                <a:solidFill>
                  <a:schemeClr val="bg1"/>
                </a:solidFill>
              </a:rPr>
              <a:t>Job - A </a:t>
            </a:r>
            <a:r>
              <a:rPr lang="en-US" b="0" dirty="0">
                <a:solidFill>
                  <a:schemeClr val="accent2"/>
                </a:solidFill>
              </a:rPr>
              <a:t>Job</a:t>
            </a:r>
            <a:r>
              <a:rPr lang="en-US" dirty="0">
                <a:solidFill>
                  <a:schemeClr val="bg1"/>
                </a:solidFill>
              </a:rPr>
              <a:t> creates one or more pods and ensures that a specified number of them successfully complete.  Like a </a:t>
            </a:r>
            <a:r>
              <a:rPr lang="en-US" dirty="0" err="1">
                <a:solidFill>
                  <a:schemeClr val="bg1"/>
                </a:solidFill>
              </a:rPr>
              <a:t>ReplicaSet</a:t>
            </a:r>
            <a:r>
              <a:rPr lang="en-US" dirty="0">
                <a:solidFill>
                  <a:schemeClr val="bg1"/>
                </a:solidFill>
              </a:rPr>
              <a:t>, but for short running jobs vs long running jobs – a thumbnail converter for a website is a good example.</a:t>
            </a:r>
          </a:p>
          <a:p>
            <a:endParaRPr lang="en-US" dirty="0">
              <a:solidFill>
                <a:schemeClr val="bg1"/>
              </a:solidFill>
            </a:endParaRPr>
          </a:p>
          <a:p>
            <a:r>
              <a:rPr lang="en-US" dirty="0">
                <a:solidFill>
                  <a:schemeClr val="bg1"/>
                </a:solidFill>
              </a:rPr>
              <a:t>Service - K8S pods are mortal, and expected to die.  A service provides a constant IP address that never changes and always maps back to the associated pods, even if they restart with a different IP address.</a:t>
            </a:r>
          </a:p>
          <a:p>
            <a:endParaRPr lang="en-US" dirty="0">
              <a:solidFill>
                <a:schemeClr val="bg1"/>
              </a:solidFill>
            </a:endParaRPr>
          </a:p>
          <a:p>
            <a:r>
              <a:rPr lang="en-US" dirty="0">
                <a:solidFill>
                  <a:schemeClr val="bg1"/>
                </a:solidFill>
              </a:rPr>
              <a:t>Label - Key/Value Pairs - Used to associate pods with specific </a:t>
            </a:r>
            <a:r>
              <a:rPr lang="en-US" dirty="0" err="1">
                <a:solidFill>
                  <a:schemeClr val="bg1"/>
                </a:solidFill>
              </a:rPr>
              <a:t>ReplicaSets</a:t>
            </a:r>
            <a:r>
              <a:rPr lang="en-US" dirty="0">
                <a:solidFill>
                  <a:schemeClr val="bg1"/>
                </a:solidFill>
              </a:rPr>
              <a:t>, Jobs, Services, as well as used to query specific resources within your cluster by label.</a:t>
            </a:r>
          </a:p>
          <a:p>
            <a:pPr marL="285750" indent="-285750">
              <a:buFont typeface="Arial" charset="0"/>
              <a:buChar char="•"/>
            </a:pPr>
            <a:endParaRPr lang="en-US" dirty="0">
              <a:solidFill>
                <a:schemeClr val="bg1"/>
              </a:solidFill>
            </a:endParaRPr>
          </a:p>
          <a:p>
            <a:endParaRPr lang="en-US" dirty="0"/>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0328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0422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5795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28476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b="1" dirty="0">
                <a:solidFill>
                  <a:schemeClr val="bg1"/>
                </a:solidFill>
              </a:rPr>
              <a:t>API Server:</a:t>
            </a:r>
            <a:r>
              <a:rPr lang="en-US" dirty="0">
                <a:solidFill>
                  <a:schemeClr val="bg1"/>
                </a:solidFill>
              </a:rPr>
              <a:t> Entry point for all REST commands to control the cluster</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err="1">
                <a:solidFill>
                  <a:schemeClr val="bg1"/>
                </a:solidFill>
              </a:rPr>
              <a:t>etcd</a:t>
            </a:r>
            <a:r>
              <a:rPr lang="en-US" b="1" dirty="0">
                <a:solidFill>
                  <a:schemeClr val="bg1"/>
                </a:solidFill>
              </a:rPr>
              <a:t>:</a:t>
            </a:r>
            <a:r>
              <a:rPr lang="en-US" dirty="0">
                <a:solidFill>
                  <a:schemeClr val="bg1"/>
                </a:solidFill>
              </a:rPr>
              <a:t> Distributed key/value store that provides a reliable way to store data across a cluster of machines</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a:solidFill>
                  <a:schemeClr val="bg1"/>
                </a:solidFill>
              </a:rPr>
              <a:t>Controller-manager:</a:t>
            </a:r>
            <a:r>
              <a:rPr lang="en-US" dirty="0">
                <a:solidFill>
                  <a:schemeClr val="bg1"/>
                </a:solidFill>
              </a:rPr>
              <a:t> Determines when the desired state of the cluster does not match the current state</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a:solidFill>
                  <a:schemeClr val="bg1"/>
                </a:solidFill>
              </a:rPr>
              <a:t>Scheduler:</a:t>
            </a:r>
            <a:r>
              <a:rPr lang="en-US" dirty="0">
                <a:solidFill>
                  <a:schemeClr val="bg1"/>
                </a:solidFill>
              </a:rPr>
              <a:t> Decides which worker nodes to deploy pods to, based on scheduling algorithms.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44582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b="1" dirty="0" err="1">
                <a:solidFill>
                  <a:schemeClr val="bg1"/>
                </a:solidFill>
              </a:rPr>
              <a:t>Kubelet</a:t>
            </a:r>
            <a:r>
              <a:rPr lang="en-US" b="1" dirty="0">
                <a:solidFill>
                  <a:schemeClr val="bg1"/>
                </a:solidFill>
              </a:rPr>
              <a:t>:</a:t>
            </a:r>
            <a:r>
              <a:rPr lang="en-US" dirty="0">
                <a:solidFill>
                  <a:schemeClr val="bg1"/>
                </a:solidFill>
              </a:rPr>
              <a:t> Acts as a conduit between the API server and the node, deploys pods locally on orders of the master, and monitors local container health state.</a:t>
            </a:r>
          </a:p>
          <a:p>
            <a:pPr marL="285750" indent="-285750">
              <a:buFont typeface="Arial" charset="0"/>
              <a:buChar char="•"/>
            </a:pPr>
            <a:endParaRPr lang="en-US" dirty="0">
              <a:solidFill>
                <a:schemeClr val="bg1"/>
              </a:solidFill>
            </a:endParaRPr>
          </a:p>
          <a:p>
            <a:pPr marL="285750" indent="-285750">
              <a:buFont typeface="Arial" charset="0"/>
              <a:buChar char="•"/>
            </a:pPr>
            <a:r>
              <a:rPr lang="en-US" b="1" dirty="0" err="1">
                <a:solidFill>
                  <a:schemeClr val="bg1"/>
                </a:solidFill>
              </a:rPr>
              <a:t>kube</a:t>
            </a:r>
            <a:r>
              <a:rPr lang="en-US" b="1" dirty="0">
                <a:solidFill>
                  <a:schemeClr val="bg1"/>
                </a:solidFill>
              </a:rPr>
              <a:t>-proxy:</a:t>
            </a:r>
            <a:r>
              <a:rPr lang="en-US" dirty="0">
                <a:solidFill>
                  <a:schemeClr val="bg1"/>
                </a:solidFill>
              </a:rPr>
              <a:t> Manages IP translation and routing between the worker node, their pods, and services.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968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801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prstClr val="black"/>
                </a:solidFill>
                <a:latin typeface="Calibri" panose="020F0502020204030204"/>
              </a:rPr>
              <a:t>And last but not least, the </a:t>
            </a:r>
            <a:r>
              <a:rPr lang="en-US" sz="1200" dirty="0">
                <a:solidFill>
                  <a:prstClr val="black"/>
                </a:solidFill>
                <a:latin typeface="Calibri" panose="020F0502020204030204"/>
              </a:rPr>
              <a:t>Kubernetes API can be thought of as a single extensible API that can be used to abstract resources both within</a:t>
            </a:r>
            <a:r>
              <a:rPr lang="en-US" sz="1200" baseline="0" dirty="0">
                <a:solidFill>
                  <a:prstClr val="black"/>
                </a:solidFill>
                <a:latin typeface="Calibri" panose="020F0502020204030204"/>
              </a:rPr>
              <a:t> </a:t>
            </a:r>
            <a:r>
              <a:rPr lang="en-US" sz="1200" dirty="0">
                <a:solidFill>
                  <a:prstClr val="black"/>
                </a:solidFill>
                <a:latin typeface="Calibri" panose="020F0502020204030204"/>
              </a:rPr>
              <a:t>AWS and on premise. When using Kubernetes on AWS, you can take advantage of the scale, performance, and breadth of features of the AWS platform via Kubernetes cloud integrations, and use the same familiar Kubernetes API when deploying containers on premise.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65221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84715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5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22830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746348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5568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we’re hosting</a:t>
            </a:r>
            <a:r>
              <a:rPr lang="en-US" baseline="0" dirty="0"/>
              <a:t> Kubernetes as a service, we need to provide authentication on the API endpoint with IAM. IAM isn’t currently supported as a built-in authentication mechanism, so let’s dig into how this works.</a:t>
            </a:r>
          </a:p>
          <a:p>
            <a:endParaRPr lang="en-US" baseline="0" dirty="0"/>
          </a:p>
          <a:p>
            <a:r>
              <a:rPr lang="en-US" baseline="0" dirty="0"/>
              <a:t>1)  The Authenticator assists here with step 1. When a </a:t>
            </a:r>
            <a:r>
              <a:rPr lang="en-US" baseline="0" dirty="0" err="1"/>
              <a:t>Kubectl</a:t>
            </a:r>
            <a:r>
              <a:rPr lang="en-US" baseline="0" dirty="0"/>
              <a:t> call is made- let’s say I’ve made a get pods call, my IAM identity is passed along with the </a:t>
            </a:r>
            <a:r>
              <a:rPr lang="en-US" baseline="0" dirty="0" err="1"/>
              <a:t>kubernetes</a:t>
            </a:r>
            <a:r>
              <a:rPr lang="en-US" baseline="0" dirty="0"/>
              <a:t> call. We can look in the default credential chain for my IAM ID- </a:t>
            </a:r>
            <a:r>
              <a:rPr lang="en-US" baseline="0" dirty="0" err="1"/>
              <a:t>aws</a:t>
            </a:r>
            <a:r>
              <a:rPr lang="en-US" baseline="0" dirty="0"/>
              <a:t> </a:t>
            </a:r>
            <a:r>
              <a:rPr lang="en-US" baseline="0" dirty="0" err="1"/>
              <a:t>config</a:t>
            </a:r>
            <a:r>
              <a:rPr lang="en-US" baseline="0" dirty="0"/>
              <a:t> file, IAM role, etc. </a:t>
            </a:r>
          </a:p>
          <a:p>
            <a:r>
              <a:rPr lang="en-US" baseline="0" dirty="0"/>
              <a:t>2) On the backend, Kubernetes verifies the IAM identity with AWS auth. This is purely authentication.</a:t>
            </a:r>
          </a:p>
          <a:p>
            <a:r>
              <a:rPr lang="en-US" baseline="0" dirty="0"/>
              <a:t>3) The </a:t>
            </a:r>
            <a:r>
              <a:rPr lang="en-US" baseline="0" dirty="0" err="1"/>
              <a:t>auth</a:t>
            </a:r>
            <a:r>
              <a:rPr lang="en-US" baseline="0" dirty="0"/>
              <a:t> response is sent back to Kubernetes, and K8s checks it’s internal RBAC mapping for </a:t>
            </a:r>
            <a:r>
              <a:rPr lang="en-US" baseline="0" dirty="0" err="1"/>
              <a:t>authz</a:t>
            </a:r>
            <a:r>
              <a:rPr lang="en-US" baseline="0" dirty="0"/>
              <a:t>. This determines if my original get pods call was allowed or denied. </a:t>
            </a:r>
          </a:p>
          <a:p>
            <a:r>
              <a:rPr lang="en-US" baseline="0" dirty="0"/>
              <a:t>4) The K8s API approves or denies the request. </a:t>
            </a:r>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a:t>
            </a:fld>
            <a:endParaRPr lang="en-US"/>
          </a:p>
        </p:txBody>
      </p:sp>
    </p:spTree>
    <p:extLst>
      <p:ext uri="{BB962C8B-B14F-4D97-AF65-F5344CB8AC3E}">
        <p14:creationId xmlns:p14="http://schemas.microsoft.com/office/powerpoint/2010/main" val="1092357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10/4/18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48054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2730500" y="3465776"/>
            <a:ext cx="3683000" cy="433387"/>
          </a:xfrm>
        </p:spPr>
        <p:txBody>
          <a:bodyPr>
            <a:normAutofit/>
          </a:bodyPr>
          <a:lstStyle>
            <a:lvl1pPr marL="0" indent="0" algn="ctr">
              <a:buNone/>
              <a:defRPr sz="1200" baseline="0">
                <a:solidFill>
                  <a:schemeClr val="tx1"/>
                </a:solidFill>
              </a:defRPr>
            </a:lvl1pPr>
          </a:lstStyle>
          <a:p>
            <a:pPr lvl="0"/>
            <a:r>
              <a:rPr lang="en-US" dirty="0"/>
              <a:t>Click to edit Job Title, Team/Customer Company</a:t>
            </a:r>
          </a:p>
        </p:txBody>
      </p:sp>
      <p:sp>
        <p:nvSpPr>
          <p:cNvPr id="7" name="Text Placeholder 11"/>
          <p:cNvSpPr>
            <a:spLocks noGrp="1"/>
          </p:cNvSpPr>
          <p:nvPr>
            <p:ph type="body" sz="quarter" idx="11" hasCustomPrompt="1"/>
          </p:nvPr>
        </p:nvSpPr>
        <p:spPr>
          <a:xfrm>
            <a:off x="2730500" y="3846777"/>
            <a:ext cx="3683000" cy="369888"/>
          </a:xfrm>
        </p:spPr>
        <p:txBody>
          <a:bodyPr>
            <a:normAutofit/>
          </a:bodyPr>
          <a:lstStyle>
            <a:lvl1pPr marL="0" indent="0" algn="ctr">
              <a:buNone/>
              <a:defRPr sz="1200" baseline="0">
                <a:solidFill>
                  <a:schemeClr val="tx1"/>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909506" y="1995461"/>
            <a:ext cx="7324988" cy="744537"/>
          </a:xfrm>
        </p:spPr>
        <p:txBody>
          <a:bodyPr>
            <a:noAutofit/>
          </a:bodyPr>
          <a:lstStyle>
            <a:lvl1pPr marL="0" indent="0" algn="ctr">
              <a:buNone/>
              <a:defRPr sz="3200" b="1" baseline="0">
                <a:solidFill>
                  <a:schemeClr val="tx1"/>
                </a:solidFill>
              </a:defRPr>
            </a:lvl1pPr>
          </a:lstStyle>
          <a:p>
            <a:pPr lvl="0"/>
            <a:r>
              <a:rPr lang="en-US" dirty="0"/>
              <a:t>Click to edit Session Title</a:t>
            </a:r>
          </a:p>
        </p:txBody>
      </p:sp>
      <p:sp>
        <p:nvSpPr>
          <p:cNvPr id="12" name="Text Placeholder 11"/>
          <p:cNvSpPr>
            <a:spLocks noGrp="1"/>
          </p:cNvSpPr>
          <p:nvPr>
            <p:ph type="body" sz="quarter" idx="13" hasCustomPrompt="1"/>
          </p:nvPr>
        </p:nvSpPr>
        <p:spPr>
          <a:xfrm>
            <a:off x="1551209" y="2745808"/>
            <a:ext cx="6041582" cy="487849"/>
          </a:xfrm>
        </p:spPr>
        <p:txBody>
          <a:bodyPr/>
          <a:lstStyle>
            <a:lvl1pPr marL="0" indent="0" algn="ctr">
              <a:buNone/>
              <a:defRPr sz="1800">
                <a:solidFill>
                  <a:schemeClr val="tx1"/>
                </a:solidFill>
              </a:defRPr>
            </a:lvl1pPr>
          </a:lstStyle>
          <a:p>
            <a:pPr lvl="0"/>
            <a:r>
              <a:rPr lang="en-US" dirty="0"/>
              <a:t>Click to edit Presenter Name</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2">
                    <a:lumMod val="40000"/>
                    <a:lumOff val="60000"/>
                  </a:schemeClr>
                </a:solidFill>
              </a:rPr>
              <a:t>© 2016, Amazon Web Services, Inc. or its Affiliates. All rights reserved.</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8583" y="4728519"/>
            <a:ext cx="726834" cy="272342"/>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5613" y="486457"/>
            <a:ext cx="2431729" cy="997150"/>
          </a:xfrm>
          <a:prstGeom prst="rect">
            <a:avLst/>
          </a:prstGeom>
        </p:spPr>
      </p:pic>
    </p:spTree>
    <p:extLst>
      <p:ext uri="{BB962C8B-B14F-4D97-AF65-F5344CB8AC3E}">
        <p14:creationId xmlns:p14="http://schemas.microsoft.com/office/powerpoint/2010/main" val="3282475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789" y="114936"/>
            <a:ext cx="8205304" cy="545741"/>
          </a:xfrm>
        </p:spPr>
        <p:txBody>
          <a:bodyPr/>
          <a:lstStyle>
            <a:lvl1pPr>
              <a:defRPr>
                <a:solidFill>
                  <a:srgbClr val="4D4D4C"/>
                </a:solidFill>
              </a:defRPr>
            </a:lvl1pPr>
          </a:lstStyle>
          <a:p>
            <a:r>
              <a:rPr lang="en-US" dirty="0"/>
              <a:t>Agenda</a:t>
            </a:r>
          </a:p>
        </p:txBody>
      </p:sp>
      <p:sp>
        <p:nvSpPr>
          <p:cNvPr id="3" name="Content Placeholder 2"/>
          <p:cNvSpPr>
            <a:spLocks noGrp="1"/>
          </p:cNvSpPr>
          <p:nvPr>
            <p:ph idx="1" hasCustomPrompt="1"/>
          </p:nvPr>
        </p:nvSpPr>
        <p:spPr/>
        <p:txBody>
          <a:bodyPr/>
          <a:lstStyle>
            <a:lvl1pPr marL="342900" indent="-342900">
              <a:buFont typeface="Arial" panose="020B0604020202020204" pitchFamily="34" charset="0"/>
              <a:buChar char="•"/>
              <a:defRPr baseline="0">
                <a:solidFill>
                  <a:srgbClr val="4D4D4C"/>
                </a:solidFill>
              </a:defRPr>
            </a:lvl1pPr>
            <a:lvl2pPr marL="457200" indent="0">
              <a:buFont typeface="Arial"/>
              <a:buNone/>
              <a:defRPr baseline="0">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dirty="0"/>
              <a:t>Click to edit key topics</a:t>
            </a:r>
          </a:p>
        </p:txBody>
      </p:sp>
    </p:spTree>
    <p:extLst>
      <p:ext uri="{BB962C8B-B14F-4D97-AF65-F5344CB8AC3E}">
        <p14:creationId xmlns:p14="http://schemas.microsoft.com/office/powerpoint/2010/main" val="3218726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24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076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0912" y="4699140"/>
            <a:ext cx="883650" cy="331100"/>
          </a:xfrm>
          <a:prstGeom prst="rect">
            <a:avLst/>
          </a:prstGeom>
        </p:spPr>
      </p:pic>
    </p:spTree>
    <p:extLst>
      <p:ext uri="{BB962C8B-B14F-4D97-AF65-F5344CB8AC3E}">
        <p14:creationId xmlns:p14="http://schemas.microsoft.com/office/powerpoint/2010/main" val="3772868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791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8357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98969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7242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105066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3765605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066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extBox 2"/>
          <p:cNvSpPr txBox="1"/>
          <p:nvPr userDrawn="1"/>
        </p:nvSpPr>
        <p:spPr>
          <a:xfrm>
            <a:off x="280817" y="1484332"/>
            <a:ext cx="5870449" cy="1938992"/>
          </a:xfrm>
          <a:prstGeom prst="rect">
            <a:avLst/>
          </a:prstGeom>
          <a:noFill/>
        </p:spPr>
        <p:txBody>
          <a:bodyPr wrap="square" rtlCol="0">
            <a:spAutoFit/>
          </a:bodyPr>
          <a:lstStyle/>
          <a:p>
            <a:pPr algn="just"/>
            <a:r>
              <a:rPr lang="en-US" sz="4000" b="1" dirty="0">
                <a:solidFill>
                  <a:schemeClr val="accent2"/>
                </a:solidFill>
              </a:rPr>
              <a:t>Remember to complete your evaluations</a:t>
            </a:r>
            <a:r>
              <a:rPr lang="en-US" sz="4000" b="1" baseline="0" dirty="0">
                <a:solidFill>
                  <a:schemeClr val="accent2"/>
                </a:solidFill>
              </a:rPr>
              <a:t> in the mobile app!</a:t>
            </a:r>
            <a:endParaRPr lang="en-US" sz="4000" b="1" dirty="0">
              <a:solidFill>
                <a:schemeClr val="accent2"/>
              </a:solidFill>
            </a:endParaRPr>
          </a:p>
        </p:txBody>
      </p:sp>
      <p:grpSp>
        <p:nvGrpSpPr>
          <p:cNvPr id="4" name="Group 3"/>
          <p:cNvGrpSpPr/>
          <p:nvPr userDrawn="1"/>
        </p:nvGrpSpPr>
        <p:grpSpPr>
          <a:xfrm>
            <a:off x="5590921" y="677289"/>
            <a:ext cx="3553079" cy="3553079"/>
            <a:chOff x="5590921" y="677289"/>
            <a:chExt cx="3553079" cy="3553079"/>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0921" y="677289"/>
              <a:ext cx="3553079" cy="3553079"/>
            </a:xfrm>
            <a:prstGeom prst="rect">
              <a:avLst/>
            </a:prstGeom>
          </p:spPr>
        </p:pic>
        <p:pic>
          <p:nvPicPr>
            <p:cNvPr id="6" name="Picture 5"/>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11612" y="2202057"/>
              <a:ext cx="1387368" cy="1387368"/>
            </a:xfrm>
            <a:prstGeom prst="rect">
              <a:avLst/>
            </a:prstGeom>
          </p:spPr>
        </p:pic>
      </p:grpSp>
    </p:spTree>
    <p:extLst>
      <p:ext uri="{BB962C8B-B14F-4D97-AF65-F5344CB8AC3E}">
        <p14:creationId xmlns:p14="http://schemas.microsoft.com/office/powerpoint/2010/main" val="1233289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89240"/>
            <a:ext cx="7728214" cy="1021556"/>
          </a:xfrm>
        </p:spPr>
        <p:txBody>
          <a:bodyPr anchor="ctr">
            <a:noAutofit/>
          </a:bodyPr>
          <a:lstStyle>
            <a:lvl1pPr algn="ctr">
              <a:defRPr sz="40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2730500" y="2980919"/>
            <a:ext cx="3662062" cy="433387"/>
          </a:xfrm>
        </p:spPr>
        <p:txBody>
          <a:bodyPr>
            <a:normAutofit/>
          </a:bodyPr>
          <a:lstStyle>
            <a:lvl1pPr marL="0" indent="0" algn="ctr">
              <a:buNone/>
              <a:defRPr sz="1600" baseline="0">
                <a:solidFill>
                  <a:schemeClr val="tx1"/>
                </a:solidFill>
              </a:defRPr>
            </a:lvl1pPr>
          </a:lstStyle>
          <a:p>
            <a:pPr lvl="0"/>
            <a:r>
              <a:rPr lang="en-US"/>
              <a:t>Click to 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0175" y="4699140"/>
            <a:ext cx="883650" cy="3311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6592" y="485491"/>
            <a:ext cx="998116" cy="998116"/>
          </a:xfrm>
          <a:prstGeom prst="rect">
            <a:avLst/>
          </a:prstGeom>
        </p:spPr>
      </p:pic>
    </p:spTree>
    <p:extLst>
      <p:ext uri="{BB962C8B-B14F-4D97-AF65-F5344CB8AC3E}">
        <p14:creationId xmlns:p14="http://schemas.microsoft.com/office/powerpoint/2010/main" val="8383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No Placeholders Orange">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74936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596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dk1" tx1="lt1" bg2="dk2" tx2="lt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 id="2147483981" r:id="rId15"/>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21918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800219"/>
          </a:xfrm>
          <a:prstGeom prst="rect">
            <a:avLst/>
          </a:prstGeom>
          <a:noFill/>
        </p:spPr>
        <p:txBody>
          <a:bodyPr wrap="square" rtlCol="0">
            <a:spAutoFit/>
          </a:bodyPr>
          <a:lstStyle/>
          <a:p>
            <a:pPr algn="ctr"/>
            <a:r>
              <a:rPr lang="en-US" spc="300" dirty="0">
                <a:solidFill>
                  <a:schemeClr val="accent2"/>
                </a:solidFill>
              </a:rPr>
              <a:t>ELASTIC CONTAINER SERVICE FOR KUBERNETES</a:t>
            </a:r>
          </a:p>
          <a:p>
            <a:pPr algn="ctr"/>
            <a:r>
              <a:rPr lang="en-US" sz="2800" spc="300" dirty="0">
                <a:latin typeface="Amazon Ember Light" panose="020B0403020204020204" pitchFamily="34" charset="0"/>
                <a:ea typeface="Amazon Ember Light" panose="020B0403020204020204" pitchFamily="34" charset="0"/>
                <a:cs typeface="Amazon Ember Light" panose="020B0403020204020204" pitchFamily="34" charset="0"/>
              </a:rPr>
              <a:t>(EKS)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6113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1F1074-7BB4-4CE9-8638-E9FA82D31F1F}"/>
              </a:ext>
            </a:extLst>
          </p:cNvPr>
          <p:cNvGrpSpPr/>
          <p:nvPr/>
        </p:nvGrpSpPr>
        <p:grpSpPr>
          <a:xfrm>
            <a:off x="841431" y="1069942"/>
            <a:ext cx="3042713" cy="3226439"/>
            <a:chOff x="2536825" y="2625066"/>
            <a:chExt cx="3042713" cy="3226439"/>
          </a:xfrm>
        </p:grpSpPr>
        <p:sp>
          <p:nvSpPr>
            <p:cNvPr id="52" name="Rounded Rectangle 18">
              <a:extLst>
                <a:ext uri="{FF2B5EF4-FFF2-40B4-BE49-F238E27FC236}">
                  <a16:creationId xmlns:a16="http://schemas.microsoft.com/office/drawing/2014/main" id="{77DD05E5-A5A6-4F53-BCBF-CF7F8FB98436}"/>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3" name="Picture 52">
              <a:extLst>
                <a:ext uri="{FF2B5EF4-FFF2-40B4-BE49-F238E27FC236}">
                  <a16:creationId xmlns:a16="http://schemas.microsoft.com/office/drawing/2014/main" id="{558AE6D8-89A0-4F1C-A2C3-8C9E8B55A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grpSp>
        <p:nvGrpSpPr>
          <p:cNvPr id="54" name="Group 53">
            <a:extLst>
              <a:ext uri="{FF2B5EF4-FFF2-40B4-BE49-F238E27FC236}">
                <a16:creationId xmlns:a16="http://schemas.microsoft.com/office/drawing/2014/main" id="{8E611DF7-7D90-42C8-B085-00C80AEDA827}"/>
              </a:ext>
            </a:extLst>
          </p:cNvPr>
          <p:cNvGrpSpPr/>
          <p:nvPr/>
        </p:nvGrpSpPr>
        <p:grpSpPr>
          <a:xfrm>
            <a:off x="5282992" y="1069942"/>
            <a:ext cx="3042713" cy="3226439"/>
            <a:chOff x="2536825" y="2625066"/>
            <a:chExt cx="3042713" cy="3226439"/>
          </a:xfrm>
        </p:grpSpPr>
        <p:sp>
          <p:nvSpPr>
            <p:cNvPr id="55" name="Rounded Rectangle 18">
              <a:extLst>
                <a:ext uri="{FF2B5EF4-FFF2-40B4-BE49-F238E27FC236}">
                  <a16:creationId xmlns:a16="http://schemas.microsoft.com/office/drawing/2014/main" id="{2C4FB17F-1597-4E20-A616-2A5A3DDCBF3E}"/>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6" name="Picture 55">
              <a:extLst>
                <a:ext uri="{FF2B5EF4-FFF2-40B4-BE49-F238E27FC236}">
                  <a16:creationId xmlns:a16="http://schemas.microsoft.com/office/drawing/2014/main" id="{6E635A25-4B09-442B-B9F3-F78D98408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sp>
        <p:nvSpPr>
          <p:cNvPr id="49" name="Rounded Rectangle 21">
            <a:extLst>
              <a:ext uri="{FF2B5EF4-FFF2-40B4-BE49-F238E27FC236}">
                <a16:creationId xmlns:a16="http://schemas.microsoft.com/office/drawing/2014/main" id="{9D149A95-C126-4ED7-9548-FC23F8C4866E}"/>
              </a:ext>
            </a:extLst>
          </p:cNvPr>
          <p:cNvSpPr/>
          <p:nvPr/>
        </p:nvSpPr>
        <p:spPr>
          <a:xfrm>
            <a:off x="471251" y="651411"/>
            <a:ext cx="8201499" cy="4042510"/>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644" y="1554563"/>
            <a:ext cx="588920" cy="6781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883" y="2749971"/>
            <a:ext cx="622686" cy="717034"/>
          </a:xfrm>
          <a:prstGeom prst="rect">
            <a:avLst/>
          </a:prstGeom>
        </p:spPr>
      </p:pic>
      <p:sp>
        <p:nvSpPr>
          <p:cNvPr id="17" name="TextBox 36"/>
          <p:cNvSpPr txBox="1">
            <a:spLocks noChangeArrowheads="1"/>
          </p:cNvSpPr>
          <p:nvPr/>
        </p:nvSpPr>
        <p:spPr bwMode="auto">
          <a:xfrm>
            <a:off x="1868693" y="2246564"/>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Nginx Pod</a:t>
            </a:r>
          </a:p>
        </p:txBody>
      </p:sp>
      <p:sp>
        <p:nvSpPr>
          <p:cNvPr id="19" name="TextBox 36"/>
          <p:cNvSpPr txBox="1">
            <a:spLocks noChangeArrowheads="1"/>
          </p:cNvSpPr>
          <p:nvPr/>
        </p:nvSpPr>
        <p:spPr bwMode="auto">
          <a:xfrm>
            <a:off x="1114862" y="3489347"/>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Java Pod</a:t>
            </a:r>
          </a:p>
        </p:txBody>
      </p:sp>
      <p:sp>
        <p:nvSpPr>
          <p:cNvPr id="23" name="TextBox 32"/>
          <p:cNvSpPr txBox="1">
            <a:spLocks noChangeArrowheads="1"/>
          </p:cNvSpPr>
          <p:nvPr/>
        </p:nvSpPr>
        <p:spPr bwMode="auto">
          <a:xfrm>
            <a:off x="3067231" y="3920053"/>
            <a:ext cx="759532" cy="300082"/>
          </a:xfrm>
          <a:prstGeom prst="rect">
            <a:avLst/>
          </a:prstGeom>
          <a:noFill/>
          <a:ln w="9525">
            <a:noFill/>
            <a:miter lim="800000"/>
            <a:headEnd/>
            <a:tailEnd/>
          </a:ln>
        </p:spPr>
        <p:txBody>
          <a:bodyPr wrap="square">
            <a:spAutoFit/>
          </a:bodyPr>
          <a:lstStyle/>
          <a:p>
            <a:pPr algn="ctr"/>
            <a:r>
              <a:rPr lang="en-US" sz="1350" b="1" dirty="0">
                <a:solidFill>
                  <a:srgbClr val="F7981F"/>
                </a:solidFill>
                <a:latin typeface="+mj-lt"/>
                <a:ea typeface="Verdana" pitchFamily="34" charset="0"/>
                <a:cs typeface="Helvetica Neue"/>
              </a:rPr>
              <a:t>ENI</a:t>
            </a:r>
          </a:p>
        </p:txBody>
      </p:sp>
      <p:sp>
        <p:nvSpPr>
          <p:cNvPr id="2" name="TextBox 1"/>
          <p:cNvSpPr txBox="1"/>
          <p:nvPr/>
        </p:nvSpPr>
        <p:spPr>
          <a:xfrm>
            <a:off x="4353792" y="-44407"/>
            <a:ext cx="184731" cy="300082"/>
          </a:xfrm>
          <a:prstGeom prst="rect">
            <a:avLst/>
          </a:prstGeom>
          <a:noFill/>
        </p:spPr>
        <p:txBody>
          <a:bodyPr wrap="none" rtlCol="0">
            <a:spAutoFit/>
          </a:bodyPr>
          <a:lstStyle/>
          <a:p>
            <a:endParaRPr lang="en-US" sz="1350" dirty="0"/>
          </a:p>
        </p:txBody>
      </p:sp>
      <p:sp>
        <p:nvSpPr>
          <p:cNvPr id="24" name="TextBox 32"/>
          <p:cNvSpPr txBox="1">
            <a:spLocks noChangeArrowheads="1"/>
          </p:cNvSpPr>
          <p:nvPr/>
        </p:nvSpPr>
        <p:spPr bwMode="auto">
          <a:xfrm>
            <a:off x="3795945" y="3323664"/>
            <a:ext cx="918521" cy="484748"/>
          </a:xfrm>
          <a:prstGeom prst="rect">
            <a:avLst/>
          </a:prstGeom>
          <a:solidFill>
            <a:srgbClr val="191919"/>
          </a:solidFill>
          <a:ln w="9525">
            <a:noFill/>
            <a:miter lim="800000"/>
            <a:headEnd/>
            <a:tailEnd/>
          </a:ln>
        </p:spPr>
        <p:txBody>
          <a:bodyPr wrap="none" lIns="0" tIns="0" rIns="0" bIns="0">
            <a:spAutoFit/>
          </a:bodyPr>
          <a:lstStyle/>
          <a:p>
            <a:pPr algn="ctr"/>
            <a:r>
              <a:rPr lang="en-US" sz="1050" b="1" dirty="0">
                <a:solidFill>
                  <a:schemeClr val="accent1"/>
                </a:solidFill>
                <a:latin typeface="+mj-lt"/>
                <a:ea typeface="Verdana" pitchFamily="34" charset="0"/>
                <a:cs typeface="Helvetica Neue"/>
              </a:rPr>
              <a:t>Secondary IPs:</a:t>
            </a:r>
          </a:p>
          <a:p>
            <a:pPr algn="ctr"/>
            <a:r>
              <a:rPr lang="en-US" sz="1050" b="1" dirty="0">
                <a:solidFill>
                  <a:schemeClr val="accent1"/>
                </a:solidFill>
                <a:latin typeface="+mj-lt"/>
                <a:ea typeface="Verdana" pitchFamily="34" charset="0"/>
                <a:cs typeface="Helvetica Neue"/>
              </a:rPr>
              <a:t>10.0.0.1</a:t>
            </a:r>
          </a:p>
          <a:p>
            <a:pPr algn="ctr"/>
            <a:r>
              <a:rPr lang="en-US" sz="1050" b="1" dirty="0">
                <a:solidFill>
                  <a:schemeClr val="accent1"/>
                </a:solidFill>
                <a:latin typeface="+mj-lt"/>
                <a:ea typeface="Verdana" pitchFamily="34" charset="0"/>
                <a:cs typeface="Helvetica Neue"/>
              </a:rPr>
              <a:t>10.0.0.2</a:t>
            </a:r>
          </a:p>
        </p:txBody>
      </p:sp>
      <p:cxnSp>
        <p:nvCxnSpPr>
          <p:cNvPr id="27" name="Elbow Connector 26"/>
          <p:cNvCxnSpPr>
            <a:cxnSpLocks/>
            <a:stCxn id="60" idx="0"/>
            <a:endCxn id="13" idx="3"/>
          </p:cNvCxnSpPr>
          <p:nvPr/>
        </p:nvCxnSpPr>
        <p:spPr>
          <a:xfrm rot="16200000" flipV="1">
            <a:off x="2385804" y="2260398"/>
            <a:ext cx="1422314" cy="688793"/>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60" idx="1"/>
            <a:endCxn id="14" idx="3"/>
          </p:cNvCxnSpPr>
          <p:nvPr/>
        </p:nvCxnSpPr>
        <p:spPr>
          <a:xfrm rot="10800000">
            <a:off x="2030569" y="3108488"/>
            <a:ext cx="1145830" cy="48281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6"/>
          <p:cNvSpPr txBox="1">
            <a:spLocks noChangeArrowheads="1"/>
          </p:cNvSpPr>
          <p:nvPr/>
        </p:nvSpPr>
        <p:spPr bwMode="auto">
          <a:xfrm>
            <a:off x="1868693" y="2435728"/>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10.0.0.1</a:t>
            </a:r>
          </a:p>
        </p:txBody>
      </p:sp>
      <p:sp>
        <p:nvSpPr>
          <p:cNvPr id="33" name="TextBox 36"/>
          <p:cNvSpPr txBox="1">
            <a:spLocks noChangeArrowheads="1"/>
          </p:cNvSpPr>
          <p:nvPr/>
        </p:nvSpPr>
        <p:spPr bwMode="auto">
          <a:xfrm>
            <a:off x="1114862" y="3671581"/>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a:t>
            </a: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522" y="1374181"/>
            <a:ext cx="621278" cy="71541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522" y="2827332"/>
            <a:ext cx="606868" cy="698818"/>
          </a:xfrm>
          <a:prstGeom prst="rect">
            <a:avLst/>
          </a:prstGeom>
        </p:spPr>
      </p:pic>
      <p:sp>
        <p:nvSpPr>
          <p:cNvPr id="39" name="TextBox 36"/>
          <p:cNvSpPr txBox="1">
            <a:spLocks noChangeArrowheads="1"/>
          </p:cNvSpPr>
          <p:nvPr/>
        </p:nvSpPr>
        <p:spPr bwMode="auto">
          <a:xfrm>
            <a:off x="7048350" y="2134839"/>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Nginx Pod</a:t>
            </a:r>
          </a:p>
        </p:txBody>
      </p:sp>
      <p:sp>
        <p:nvSpPr>
          <p:cNvPr id="40" name="TextBox 36"/>
          <p:cNvSpPr txBox="1">
            <a:spLocks noChangeArrowheads="1"/>
          </p:cNvSpPr>
          <p:nvPr/>
        </p:nvSpPr>
        <p:spPr bwMode="auto">
          <a:xfrm>
            <a:off x="7050593" y="3556165"/>
            <a:ext cx="1166813"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Java Pod</a:t>
            </a: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368" y="1774198"/>
            <a:ext cx="586176" cy="609162"/>
          </a:xfrm>
          <a:prstGeom prst="rect">
            <a:avLst/>
          </a:prstGeom>
        </p:spPr>
      </p:pic>
      <p:sp>
        <p:nvSpPr>
          <p:cNvPr id="42" name="TextBox 32"/>
          <p:cNvSpPr txBox="1">
            <a:spLocks noChangeArrowheads="1"/>
          </p:cNvSpPr>
          <p:nvPr/>
        </p:nvSpPr>
        <p:spPr bwMode="auto">
          <a:xfrm>
            <a:off x="5718690" y="1409418"/>
            <a:ext cx="759532" cy="300082"/>
          </a:xfrm>
          <a:prstGeom prst="rect">
            <a:avLst/>
          </a:prstGeom>
          <a:noFill/>
          <a:ln w="9525">
            <a:noFill/>
            <a:miter lim="800000"/>
            <a:headEnd/>
            <a:tailEnd/>
          </a:ln>
        </p:spPr>
        <p:txBody>
          <a:bodyPr wrap="square">
            <a:spAutoFit/>
          </a:bodyPr>
          <a:lstStyle/>
          <a:p>
            <a:pPr algn="ctr"/>
            <a:r>
              <a:rPr lang="en-US" sz="1350" b="1" dirty="0">
                <a:solidFill>
                  <a:srgbClr val="F7981F"/>
                </a:solidFill>
                <a:latin typeface="+mj-lt"/>
                <a:ea typeface="Verdana" pitchFamily="34" charset="0"/>
                <a:cs typeface="Helvetica Neue"/>
              </a:rPr>
              <a:t>ENI</a:t>
            </a:r>
          </a:p>
        </p:txBody>
      </p:sp>
      <p:sp>
        <p:nvSpPr>
          <p:cNvPr id="43" name="TextBox 42"/>
          <p:cNvSpPr txBox="1"/>
          <p:nvPr/>
        </p:nvSpPr>
        <p:spPr>
          <a:xfrm>
            <a:off x="8565187" y="-24447"/>
            <a:ext cx="184731" cy="300082"/>
          </a:xfrm>
          <a:prstGeom prst="rect">
            <a:avLst/>
          </a:prstGeom>
          <a:noFill/>
        </p:spPr>
        <p:txBody>
          <a:bodyPr wrap="none" rtlCol="0">
            <a:spAutoFit/>
          </a:bodyPr>
          <a:lstStyle/>
          <a:p>
            <a:endParaRPr lang="en-US" sz="1350" dirty="0"/>
          </a:p>
        </p:txBody>
      </p:sp>
      <p:cxnSp>
        <p:nvCxnSpPr>
          <p:cNvPr id="44" name="Elbow Connector 43"/>
          <p:cNvCxnSpPr>
            <a:cxnSpLocks/>
            <a:stCxn id="37" idx="1"/>
            <a:endCxn id="41" idx="3"/>
          </p:cNvCxnSpPr>
          <p:nvPr/>
        </p:nvCxnSpPr>
        <p:spPr>
          <a:xfrm rot="10800000" flipV="1">
            <a:off x="6391544" y="1731887"/>
            <a:ext cx="918978" cy="34689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5" name="Elbow Connector 44"/>
          <p:cNvCxnSpPr>
            <a:cxnSpLocks/>
            <a:stCxn id="41" idx="2"/>
            <a:endCxn id="38" idx="1"/>
          </p:cNvCxnSpPr>
          <p:nvPr/>
        </p:nvCxnSpPr>
        <p:spPr>
          <a:xfrm rot="16200000" flipH="1">
            <a:off x="6307799" y="2174017"/>
            <a:ext cx="793381" cy="1212066"/>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36"/>
          <p:cNvSpPr txBox="1">
            <a:spLocks noChangeArrowheads="1"/>
          </p:cNvSpPr>
          <p:nvPr/>
        </p:nvSpPr>
        <p:spPr bwMode="auto">
          <a:xfrm>
            <a:off x="7048350" y="2324003"/>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10.0.0.20</a:t>
            </a:r>
          </a:p>
        </p:txBody>
      </p:sp>
      <p:sp>
        <p:nvSpPr>
          <p:cNvPr id="47" name="TextBox 36"/>
          <p:cNvSpPr txBox="1">
            <a:spLocks noChangeArrowheads="1"/>
          </p:cNvSpPr>
          <p:nvPr/>
        </p:nvSpPr>
        <p:spPr bwMode="auto">
          <a:xfrm>
            <a:off x="7050593" y="3698452"/>
            <a:ext cx="1166813" cy="230832"/>
          </a:xfrm>
          <a:prstGeom prst="rect">
            <a:avLst/>
          </a:prstGeom>
          <a:noFill/>
          <a:ln w="9525">
            <a:noFill/>
            <a:miter lim="800000"/>
            <a:headEnd/>
            <a:tailEnd/>
          </a:ln>
        </p:spPr>
        <p:txBody>
          <a:bodyPr>
            <a:spAutoFit/>
          </a:bodyPr>
          <a:lstStyle/>
          <a:p>
            <a:pPr algn="ctr"/>
            <a:r>
              <a:rPr lang="en-US" sz="900" b="1" dirty="0" err="1">
                <a:latin typeface="+mj-lt"/>
                <a:ea typeface="Verdana" pitchFamily="34" charset="0"/>
              </a:rPr>
              <a:t>Veth</a:t>
            </a:r>
            <a:r>
              <a:rPr lang="en-US" sz="900" b="1" dirty="0">
                <a:latin typeface="+mj-lt"/>
                <a:ea typeface="Verdana" pitchFamily="34" charset="0"/>
              </a:rPr>
              <a:t> IP: 10.0.0.22</a:t>
            </a:r>
          </a:p>
        </p:txBody>
      </p:sp>
      <p:sp>
        <p:nvSpPr>
          <p:cNvPr id="48" name="TextBox 32"/>
          <p:cNvSpPr txBox="1">
            <a:spLocks noChangeArrowheads="1"/>
          </p:cNvSpPr>
          <p:nvPr/>
        </p:nvSpPr>
        <p:spPr bwMode="auto">
          <a:xfrm>
            <a:off x="4791832" y="1868569"/>
            <a:ext cx="918521" cy="484748"/>
          </a:xfrm>
          <a:prstGeom prst="rect">
            <a:avLst/>
          </a:prstGeom>
          <a:solidFill>
            <a:srgbClr val="191919"/>
          </a:solidFill>
          <a:ln w="9525">
            <a:noFill/>
            <a:miter lim="800000"/>
            <a:headEnd/>
            <a:tailEnd/>
          </a:ln>
        </p:spPr>
        <p:txBody>
          <a:bodyPr wrap="none" lIns="0" tIns="0" rIns="0" bIns="0">
            <a:spAutoFit/>
          </a:bodyPr>
          <a:lstStyle/>
          <a:p>
            <a:pPr algn="ctr"/>
            <a:r>
              <a:rPr lang="en-US" sz="1050" b="1" dirty="0">
                <a:solidFill>
                  <a:schemeClr val="accent1"/>
                </a:solidFill>
                <a:latin typeface="+mj-lt"/>
                <a:ea typeface="Verdana" pitchFamily="34" charset="0"/>
                <a:cs typeface="Helvetica Neue"/>
              </a:rPr>
              <a:t>Secondary IPs:</a:t>
            </a:r>
          </a:p>
          <a:p>
            <a:pPr algn="ctr"/>
            <a:r>
              <a:rPr lang="en-US" sz="1050" b="1" dirty="0">
                <a:solidFill>
                  <a:schemeClr val="accent1"/>
                </a:solidFill>
                <a:latin typeface="+mj-lt"/>
                <a:ea typeface="Verdana" pitchFamily="34" charset="0"/>
                <a:cs typeface="Helvetica Neue"/>
              </a:rPr>
              <a:t>10.0.0.20</a:t>
            </a:r>
          </a:p>
          <a:p>
            <a:pPr algn="ctr"/>
            <a:r>
              <a:rPr lang="en-US" sz="1050" b="1" dirty="0">
                <a:solidFill>
                  <a:schemeClr val="accent1"/>
                </a:solidFill>
                <a:latin typeface="+mj-lt"/>
                <a:ea typeface="Verdana" pitchFamily="34" charset="0"/>
                <a:cs typeface="Helvetica Neue"/>
              </a:rPr>
              <a:t>10.0.0.22</a:t>
            </a:r>
          </a:p>
        </p:txBody>
      </p:sp>
      <p:sp>
        <p:nvSpPr>
          <p:cNvPr id="77" name="TextBox 76"/>
          <p:cNvSpPr txBox="1"/>
          <p:nvPr/>
        </p:nvSpPr>
        <p:spPr>
          <a:xfrm>
            <a:off x="1388048" y="209482"/>
            <a:ext cx="1388521" cy="230832"/>
          </a:xfrm>
          <a:prstGeom prst="rect">
            <a:avLst/>
          </a:prstGeom>
          <a:solidFill>
            <a:schemeClr val="tx2">
              <a:lumMod val="10000"/>
            </a:schemeClr>
          </a:solidFill>
        </p:spPr>
        <p:txBody>
          <a:bodyPr wrap="none" rtlCol="0">
            <a:spAutoFit/>
          </a:bodyPr>
          <a:lstStyle/>
          <a:p>
            <a:pPr algn="ctr"/>
            <a:r>
              <a:rPr lang="en-US" sz="900" b="1" dirty="0">
                <a:latin typeface="+mj-lt"/>
                <a:ea typeface="Verdana" pitchFamily="34" charset="0"/>
              </a:rPr>
              <a:t>ec2.associateaddress()</a:t>
            </a:r>
          </a:p>
        </p:txBody>
      </p:sp>
      <p:sp>
        <p:nvSpPr>
          <p:cNvPr id="51" name="TextBox 37">
            <a:extLst>
              <a:ext uri="{FF2B5EF4-FFF2-40B4-BE49-F238E27FC236}">
                <a16:creationId xmlns:a16="http://schemas.microsoft.com/office/drawing/2014/main" id="{50EDDD42-4E22-4219-AEF4-B093ED0266D1}"/>
              </a:ext>
            </a:extLst>
          </p:cNvPr>
          <p:cNvSpPr txBox="1">
            <a:spLocks noChangeArrowheads="1"/>
          </p:cNvSpPr>
          <p:nvPr/>
        </p:nvSpPr>
        <p:spPr bwMode="auto">
          <a:xfrm>
            <a:off x="3794125" y="4408022"/>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VPC Subnet – 10.0.0.0/24</a:t>
            </a:r>
          </a:p>
        </p:txBody>
      </p:sp>
      <p:sp>
        <p:nvSpPr>
          <p:cNvPr id="57" name="TextBox 36">
            <a:extLst>
              <a:ext uri="{FF2B5EF4-FFF2-40B4-BE49-F238E27FC236}">
                <a16:creationId xmlns:a16="http://schemas.microsoft.com/office/drawing/2014/main" id="{959FDEAA-12C2-4094-A6DB-2A39467A85E3}"/>
              </a:ext>
            </a:extLst>
          </p:cNvPr>
          <p:cNvSpPr txBox="1">
            <a:spLocks noChangeArrowheads="1"/>
          </p:cNvSpPr>
          <p:nvPr/>
        </p:nvSpPr>
        <p:spPr bwMode="auto">
          <a:xfrm>
            <a:off x="1584912" y="4013096"/>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Instance 1</a:t>
            </a:r>
          </a:p>
        </p:txBody>
      </p:sp>
      <p:sp>
        <p:nvSpPr>
          <p:cNvPr id="58" name="TextBox 36">
            <a:extLst>
              <a:ext uri="{FF2B5EF4-FFF2-40B4-BE49-F238E27FC236}">
                <a16:creationId xmlns:a16="http://schemas.microsoft.com/office/drawing/2014/main" id="{EF65A38D-55E9-43BD-96E9-933D70552519}"/>
              </a:ext>
            </a:extLst>
          </p:cNvPr>
          <p:cNvSpPr txBox="1">
            <a:spLocks noChangeArrowheads="1"/>
          </p:cNvSpPr>
          <p:nvPr/>
        </p:nvSpPr>
        <p:spPr bwMode="auto">
          <a:xfrm>
            <a:off x="6026473" y="4013096"/>
            <a:ext cx="1555750" cy="230832"/>
          </a:xfrm>
          <a:prstGeom prst="rect">
            <a:avLst/>
          </a:prstGeom>
          <a:noFill/>
          <a:ln w="9525">
            <a:noFill/>
            <a:miter lim="800000"/>
            <a:headEnd/>
            <a:tailEnd/>
          </a:ln>
        </p:spPr>
        <p:txBody>
          <a:bodyPr>
            <a:spAutoFit/>
          </a:bodyPr>
          <a:lstStyle/>
          <a:p>
            <a:pPr algn="ctr"/>
            <a:r>
              <a:rPr lang="en-US" sz="900" b="1" dirty="0">
                <a:latin typeface="+mj-lt"/>
                <a:ea typeface="Verdana" pitchFamily="34" charset="0"/>
              </a:rPr>
              <a:t>Instance 2</a:t>
            </a:r>
          </a:p>
        </p:txBody>
      </p:sp>
      <p:pic>
        <p:nvPicPr>
          <p:cNvPr id="60" name="Picture 59">
            <a:extLst>
              <a:ext uri="{FF2B5EF4-FFF2-40B4-BE49-F238E27FC236}">
                <a16:creationId xmlns:a16="http://schemas.microsoft.com/office/drawing/2014/main" id="{4217229B-3AA9-42F1-AC51-7A30F9D3D1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399" y="3315952"/>
            <a:ext cx="529915" cy="550695"/>
          </a:xfrm>
          <a:prstGeom prst="rect">
            <a:avLst/>
          </a:prstGeom>
        </p:spPr>
      </p:pic>
      <p:grpSp>
        <p:nvGrpSpPr>
          <p:cNvPr id="11" name="Group 10">
            <a:extLst>
              <a:ext uri="{FF2B5EF4-FFF2-40B4-BE49-F238E27FC236}">
                <a16:creationId xmlns:a16="http://schemas.microsoft.com/office/drawing/2014/main" id="{3EA04647-280D-4B3F-86B3-61341D427B3F}"/>
              </a:ext>
            </a:extLst>
          </p:cNvPr>
          <p:cNvGrpSpPr/>
          <p:nvPr/>
        </p:nvGrpSpPr>
        <p:grpSpPr>
          <a:xfrm>
            <a:off x="3275645" y="1054867"/>
            <a:ext cx="617538" cy="617538"/>
            <a:chOff x="3485356" y="1056501"/>
            <a:chExt cx="617538" cy="617538"/>
          </a:xfrm>
        </p:grpSpPr>
        <p:sp>
          <p:nvSpPr>
            <p:cNvPr id="10" name="Oval 9">
              <a:extLst>
                <a:ext uri="{FF2B5EF4-FFF2-40B4-BE49-F238E27FC236}">
                  <a16:creationId xmlns:a16="http://schemas.microsoft.com/office/drawing/2014/main" id="{D8D9ED0C-6FD0-4EF1-BD79-535F865CFD18}"/>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cxnSp>
        <p:nvCxnSpPr>
          <p:cNvPr id="15" name="Connector: Elbow 14">
            <a:extLst>
              <a:ext uri="{FF2B5EF4-FFF2-40B4-BE49-F238E27FC236}">
                <a16:creationId xmlns:a16="http://schemas.microsoft.com/office/drawing/2014/main" id="{CCF681FB-7AE3-4CF4-9CEB-456CE0230ED0}"/>
              </a:ext>
            </a:extLst>
          </p:cNvPr>
          <p:cNvCxnSpPr>
            <a:cxnSpLocks/>
            <a:stCxn id="10" idx="2"/>
          </p:cNvCxnSpPr>
          <p:nvPr/>
        </p:nvCxnSpPr>
        <p:spPr>
          <a:xfrm rot="10800000">
            <a:off x="1280161" y="548640"/>
            <a:ext cx="1995485" cy="814996"/>
          </a:xfrm>
          <a:prstGeom prst="bentConnector3">
            <a:avLst>
              <a:gd name="adj1" fmla="val 50000"/>
            </a:avLst>
          </a:prstGeom>
          <a:ln w="63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7F9D9CCC-80B3-42F7-8873-61E3F01434F6}"/>
              </a:ext>
            </a:extLst>
          </p:cNvPr>
          <p:cNvGrpSpPr/>
          <p:nvPr/>
        </p:nvGrpSpPr>
        <p:grpSpPr>
          <a:xfrm>
            <a:off x="5231148" y="3739099"/>
            <a:ext cx="617538" cy="617538"/>
            <a:chOff x="3485356" y="1056501"/>
            <a:chExt cx="617538" cy="617538"/>
          </a:xfrm>
        </p:grpSpPr>
        <p:sp>
          <p:nvSpPr>
            <p:cNvPr id="63" name="Oval 62">
              <a:extLst>
                <a:ext uri="{FF2B5EF4-FFF2-40B4-BE49-F238E27FC236}">
                  <a16:creationId xmlns:a16="http://schemas.microsoft.com/office/drawing/2014/main" id="{CAACDF88-B5C5-4F28-972F-C37822718236}"/>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B2B9BF43-F94C-4F17-B85B-D1DD7F46429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471" y="272032"/>
            <a:ext cx="886650" cy="578785"/>
          </a:xfrm>
          <a:prstGeom prst="rect">
            <a:avLst/>
          </a:prstGeom>
        </p:spPr>
      </p:pic>
    </p:spTree>
    <p:extLst>
      <p:ext uri="{BB962C8B-B14F-4D97-AF65-F5344CB8AC3E}">
        <p14:creationId xmlns:p14="http://schemas.microsoft.com/office/powerpoint/2010/main" val="40687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C7A39-C00D-4F81-86C2-4CDF589E74FA}"/>
              </a:ext>
            </a:extLst>
          </p:cNvPr>
          <p:cNvSpPr>
            <a:spLocks noGrp="1"/>
          </p:cNvSpPr>
          <p:nvPr>
            <p:ph type="body" sz="quarter" idx="4294967295"/>
          </p:nvPr>
        </p:nvSpPr>
        <p:spPr>
          <a:xfrm>
            <a:off x="1836738" y="1989138"/>
            <a:ext cx="7307262" cy="428625"/>
          </a:xfrm>
        </p:spPr>
        <p:txBody>
          <a:bodyPr/>
          <a:lstStyle/>
          <a:p>
            <a:r>
              <a:rPr lang="en-US" dirty="0"/>
              <a:t>DEMO</a:t>
            </a:r>
          </a:p>
        </p:txBody>
      </p:sp>
    </p:spTree>
    <p:extLst>
      <p:ext uri="{BB962C8B-B14F-4D97-AF65-F5344CB8AC3E}">
        <p14:creationId xmlns:p14="http://schemas.microsoft.com/office/powerpoint/2010/main" val="12138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F7A028"/>
                </a:solidFill>
                <a:effectLst/>
                <a:uLnTx/>
                <a:uFillTx/>
                <a:latin typeface="Arial"/>
                <a:ea typeface="+mn-ea"/>
                <a:cs typeface="+mn-cs"/>
              </a:rPr>
              <a:t>Introduction to Kubernetes: Basic Concepts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15440" y="1113585"/>
            <a:ext cx="5913120" cy="1706880"/>
          </a:xfrm>
          <a:prstGeom prst="rect">
            <a:avLst/>
          </a:prstGeom>
        </p:spPr>
      </p:pic>
      <p:sp>
        <p:nvSpPr>
          <p:cNvPr id="5" name="Rectangle 4"/>
          <p:cNvSpPr/>
          <p:nvPr/>
        </p:nvSpPr>
        <p:spPr>
          <a:xfrm>
            <a:off x="254000" y="4578350"/>
            <a:ext cx="7631216" cy="4953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Geremy Cohen, AWS Solutions Architect – </a:t>
            </a:r>
            <a:r>
              <a:rPr kumimoji="0" lang="en-US" sz="1800" b="0" i="0" u="none" strike="noStrike" kern="1200" cap="none" spc="0" normalizeH="0" baseline="0" noProof="0" dirty="0" err="1">
                <a:ln>
                  <a:noFill/>
                </a:ln>
                <a:solidFill>
                  <a:prstClr val="white"/>
                </a:solidFill>
                <a:effectLst/>
                <a:uLnTx/>
                <a:uFillTx/>
                <a:latin typeface="Arial"/>
                <a:ea typeface="+mn-ea"/>
                <a:cs typeface="+mn-cs"/>
              </a:rPr>
              <a:t>gcohen@amazon.com</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Rounded Rectangle 1">
            <a:extLst>
              <a:ext uri="{FF2B5EF4-FFF2-40B4-BE49-F238E27FC236}">
                <a16:creationId xmlns:a16="http://schemas.microsoft.com/office/drawing/2014/main" id="{C2EF12A8-0B2F-9E40-991D-AAB52FF7DE30}"/>
              </a:ext>
            </a:extLst>
          </p:cNvPr>
          <p:cNvSpPr/>
          <p:nvPr/>
        </p:nvSpPr>
        <p:spPr>
          <a:xfrm rot="1410822">
            <a:off x="5722630" y="583301"/>
            <a:ext cx="3298005" cy="1304818"/>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191919"/>
                </a:solidFill>
              </a:rPr>
              <a:t>Optional:  Use these slides instead, to present basic Kubernetes concepts</a:t>
            </a:r>
          </a:p>
        </p:txBody>
      </p:sp>
    </p:spTree>
    <p:extLst>
      <p:ext uri="{BB962C8B-B14F-4D97-AF65-F5344CB8AC3E}">
        <p14:creationId xmlns:p14="http://schemas.microsoft.com/office/powerpoint/2010/main" val="226098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68867" y="660128"/>
            <a:ext cx="69977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Basics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Architecture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Cluster Creation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Q&amp;A</a:t>
            </a:r>
          </a:p>
        </p:txBody>
      </p:sp>
      <p:sp>
        <p:nvSpPr>
          <p:cNvPr id="6" name="TextBox 5">
            <a:extLst>
              <a:ext uri="{FF2B5EF4-FFF2-40B4-BE49-F238E27FC236}">
                <a16:creationId xmlns:a16="http://schemas.microsoft.com/office/drawing/2014/main" id="{6248AD59-71DD-2A44-803C-FC36CC41CC2A}"/>
              </a:ext>
            </a:extLst>
          </p:cNvPr>
          <p:cNvSpPr txBox="1"/>
          <p:nvPr/>
        </p:nvSpPr>
        <p:spPr>
          <a:xfrm>
            <a:off x="347739" y="136587"/>
            <a:ext cx="296212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Agenda</a:t>
            </a:r>
          </a:p>
        </p:txBody>
      </p:sp>
    </p:spTree>
    <p:extLst>
      <p:ext uri="{BB962C8B-B14F-4D97-AF65-F5344CB8AC3E}">
        <p14:creationId xmlns:p14="http://schemas.microsoft.com/office/powerpoint/2010/main" val="184148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(k8s) Basics</a:t>
            </a:r>
          </a:p>
        </p:txBody>
      </p:sp>
    </p:spTree>
    <p:extLst>
      <p:ext uri="{BB962C8B-B14F-4D97-AF65-F5344CB8AC3E}">
        <p14:creationId xmlns:p14="http://schemas.microsoft.com/office/powerpoint/2010/main" val="26350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75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a:ea typeface="+mn-ea"/>
                <a:cs typeface="+mn-cs"/>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Helps you run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Gives you objects and APIs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for building </a:t>
            </a:r>
            <a:br>
              <a:rPr kumimoji="0" lang="en-US" sz="1600" b="0" i="0" u="none" strike="noStrike" kern="1200" cap="none" spc="0" normalizeH="0" baseline="0" noProof="0" dirty="0">
                <a:ln>
                  <a:noFill/>
                </a:ln>
                <a:solidFill>
                  <a:prstClr val="white"/>
                </a:solidFill>
                <a:effectLst/>
                <a:uLnTx/>
                <a:uFillTx/>
                <a:latin typeface="Arial"/>
                <a:ea typeface="+mn-ea"/>
                <a:cs typeface="+mn-cs"/>
              </a:rPr>
            </a:br>
            <a:r>
              <a:rPr kumimoji="0" lang="en-US" sz="1600" b="0" i="0" u="none" strike="noStrike" kern="1200" cap="none" spc="0" normalizeH="0" baseline="0" noProof="0" dirty="0">
                <a:ln>
                  <a:noFill/>
                </a:ln>
                <a:solidFill>
                  <a:prstClr val="white"/>
                </a:solidFill>
                <a:effectLst/>
                <a:uLnTx/>
                <a:uFillTx/>
                <a:latin typeface="Arial"/>
                <a:ea typeface="+mn-ea"/>
                <a:cs typeface="+mn-cs"/>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p:nvPr>
        </p:nvSpPr>
        <p:spPr>
          <a:xfrm>
            <a:off x="347472" y="347868"/>
            <a:ext cx="8449056" cy="469830"/>
          </a:xfrm>
        </p:spPr>
        <p:txBody>
          <a:bodyPr/>
          <a:lstStyle/>
          <a:p>
            <a:pPr algn="ctr"/>
            <a:r>
              <a:rPr lang="en-US" dirty="0">
                <a:solidFill>
                  <a:schemeClr val="bg1"/>
                </a:solidFill>
              </a:rPr>
              <a:t>What is Kubernetes?</a:t>
            </a: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292683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29391" y="699233"/>
            <a:ext cx="7802089"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 machines that make up a Kubernetes cluster are called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Nodes in a Kubernetes cluster may be physical, or virtual.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There are two types of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Master-node type, which makes up the Control Plane, acts as the “brains” of the cluster.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 Worker-node type, which makes up the Data Plane, runs the actual container images (via pods.)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We’ll dive deeper into how nodes interact with each other later in the presentation.</a:t>
            </a:r>
          </a:p>
        </p:txBody>
      </p:sp>
      <p:sp>
        <p:nvSpPr>
          <p:cNvPr id="17" name="TextBox 16">
            <a:extLst>
              <a:ext uri="{FF2B5EF4-FFF2-40B4-BE49-F238E27FC236}">
                <a16:creationId xmlns:a16="http://schemas.microsoft.com/office/drawing/2014/main" id="{87EFB69C-2473-4D09-A222-408F16D14456}"/>
              </a:ext>
            </a:extLst>
          </p:cNvPr>
          <p:cNvSpPr txBox="1"/>
          <p:nvPr/>
        </p:nvSpPr>
        <p:spPr>
          <a:xfrm>
            <a:off x="347739" y="136587"/>
            <a:ext cx="56297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Concepts – Nodes</a:t>
            </a:r>
          </a:p>
        </p:txBody>
      </p:sp>
    </p:spTree>
    <p:extLst>
      <p:ext uri="{BB962C8B-B14F-4D97-AF65-F5344CB8AC3E}">
        <p14:creationId xmlns:p14="http://schemas.microsoft.com/office/powerpoint/2010/main" val="60569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02135 2.59259E-6 L 1.38889E-6 2.59259E-6 " pathEditMode="relative" rAng="0" ptsTypes="AA">
                                      <p:cBhvr>
                                        <p:cTn id="9" dur="500" fill="hold"/>
                                        <p:tgtEl>
                                          <p:spTgt spid="17"/>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p:cNvSpPr txBox="1"/>
          <p:nvPr/>
        </p:nvSpPr>
        <p:spPr>
          <a:xfrm>
            <a:off x="629391" y="775435"/>
            <a:ext cx="7802089"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objects are entities that are used to represent the state of the cluster.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An object is a “record of intent” – once created, the cluster does its best to ensure it exists as defined.  This is known as the cluster’s “desired state.”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Kubernetes is always working to make an object’s “current state” equal to the object’s “desired state.”  A desired state can describe: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What pods (containers) are running, and on which nodes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IP endpoints that map to a logical group of containers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How many replicas of a container are running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And much more...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Let’s explain these k8s objects in a bit more detail...</a:t>
            </a:r>
          </a:p>
        </p:txBody>
      </p:sp>
      <p:sp>
        <p:nvSpPr>
          <p:cNvPr id="17" name="TextBox 16">
            <a:extLst>
              <a:ext uri="{FF2B5EF4-FFF2-40B4-BE49-F238E27FC236}">
                <a16:creationId xmlns:a16="http://schemas.microsoft.com/office/drawing/2014/main" id="{87EFB69C-2473-4D09-A222-408F16D14456}"/>
              </a:ext>
            </a:extLst>
          </p:cNvPr>
          <p:cNvSpPr txBox="1"/>
          <p:nvPr/>
        </p:nvSpPr>
        <p:spPr>
          <a:xfrm>
            <a:off x="347739" y="136587"/>
            <a:ext cx="52063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Concepts – Objects</a:t>
            </a:r>
          </a:p>
        </p:txBody>
      </p:sp>
    </p:spTree>
    <p:extLst>
      <p:ext uri="{BB962C8B-B14F-4D97-AF65-F5344CB8AC3E}">
        <p14:creationId xmlns:p14="http://schemas.microsoft.com/office/powerpoint/2010/main" val="4066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02135 2.59259E-6 L 1.38889E-6 2.59259E-6 " pathEditMode="relative" rAng="0" ptsTypes="AA">
                                      <p:cBhvr>
                                        <p:cTn id="9" dur="500" fill="hold"/>
                                        <p:tgtEl>
                                          <p:spTgt spid="17"/>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554068" y="778042"/>
            <a:ext cx="3867912"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Pod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 thin wrapper around a container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DaemonSet</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Implements a single instance of a pod on a worker node</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Deployment</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Details how to roll out (or roll back) across versions</a:t>
            </a:r>
          </a:p>
        </p:txBody>
      </p:sp>
      <p:pic>
        <p:nvPicPr>
          <p:cNvPr id="4" name="Picture 3"/>
          <p:cNvPicPr>
            <a:picLocks noChangeAspect="1"/>
          </p:cNvPicPr>
          <p:nvPr/>
        </p:nvPicPr>
        <p:blipFill>
          <a:blip r:embed="rId3"/>
          <a:stretch>
            <a:fillRect/>
          </a:stretch>
        </p:blipFill>
        <p:spPr>
          <a:xfrm>
            <a:off x="4540733" y="1064391"/>
            <a:ext cx="3111500" cy="3073400"/>
          </a:xfrm>
          <a:prstGeom prst="rect">
            <a:avLst/>
          </a:prstGeom>
        </p:spPr>
      </p:pic>
      <p:sp>
        <p:nvSpPr>
          <p:cNvPr id="6" name="TextBox 5">
            <a:extLst>
              <a:ext uri="{FF2B5EF4-FFF2-40B4-BE49-F238E27FC236}">
                <a16:creationId xmlns:a16="http://schemas.microsoft.com/office/drawing/2014/main" id="{63058153-B895-3C4A-A4F7-EDD2332218F5}"/>
              </a:ext>
            </a:extLst>
          </p:cNvPr>
          <p:cNvSpPr txBox="1"/>
          <p:nvPr/>
        </p:nvSpPr>
        <p:spPr>
          <a:xfrm>
            <a:off x="347739" y="136587"/>
            <a:ext cx="554242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Objects</a:t>
            </a:r>
          </a:p>
        </p:txBody>
      </p:sp>
    </p:spTree>
    <p:extLst>
      <p:ext uri="{BB962C8B-B14F-4D97-AF65-F5344CB8AC3E}">
        <p14:creationId xmlns:p14="http://schemas.microsoft.com/office/powerpoint/2010/main" val="37175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532296" y="445848"/>
            <a:ext cx="3867912" cy="4801314"/>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ReplicaSet</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Ensures a defined number of pods are always running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Job</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Ensures a pod properly runs to completion</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Service</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Maps a fixed IP address to a logical group of pods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Label</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Key/Value pairs used for association and filtering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 name="Picture 3"/>
          <p:cNvPicPr>
            <a:picLocks noChangeAspect="1"/>
          </p:cNvPicPr>
          <p:nvPr/>
        </p:nvPicPr>
        <p:blipFill>
          <a:blip r:embed="rId3"/>
          <a:stretch>
            <a:fillRect/>
          </a:stretch>
        </p:blipFill>
        <p:spPr>
          <a:xfrm>
            <a:off x="4540733" y="1064391"/>
            <a:ext cx="3111500" cy="3073400"/>
          </a:xfrm>
          <a:prstGeom prst="rect">
            <a:avLst/>
          </a:prstGeom>
        </p:spPr>
      </p:pic>
      <p:sp>
        <p:nvSpPr>
          <p:cNvPr id="6" name="TextBox 5">
            <a:extLst>
              <a:ext uri="{FF2B5EF4-FFF2-40B4-BE49-F238E27FC236}">
                <a16:creationId xmlns:a16="http://schemas.microsoft.com/office/drawing/2014/main" id="{63058153-B895-3C4A-A4F7-EDD2332218F5}"/>
              </a:ext>
            </a:extLst>
          </p:cNvPr>
          <p:cNvSpPr txBox="1"/>
          <p:nvPr/>
        </p:nvSpPr>
        <p:spPr>
          <a:xfrm>
            <a:off x="347739" y="136587"/>
            <a:ext cx="554242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Objects</a:t>
            </a:r>
          </a:p>
        </p:txBody>
      </p:sp>
    </p:spTree>
    <p:extLst>
      <p:ext uri="{BB962C8B-B14F-4D97-AF65-F5344CB8AC3E}">
        <p14:creationId xmlns:p14="http://schemas.microsoft.com/office/powerpoint/2010/main" val="13806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tx1"/>
                </a:solidFill>
              </a:rPr>
              <a:t>Helps you run </a:t>
            </a:r>
            <a:br>
              <a:rPr lang="en-US" sz="1600" dirty="0">
                <a:solidFill>
                  <a:schemeClr val="tx1"/>
                </a:solidFill>
              </a:rPr>
            </a:br>
            <a:r>
              <a:rPr lang="en-US" sz="1600" dirty="0">
                <a:solidFill>
                  <a:schemeClr val="tx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tx1"/>
                </a:solidFill>
              </a:rPr>
              <a:t>Gives you primitives </a:t>
            </a:r>
            <a:br>
              <a:rPr lang="en-US" sz="1600" dirty="0">
                <a:solidFill>
                  <a:schemeClr val="tx1"/>
                </a:solidFill>
              </a:rPr>
            </a:br>
            <a:r>
              <a:rPr lang="en-US" sz="1600" dirty="0">
                <a:solidFill>
                  <a:schemeClr val="tx1"/>
                </a:solidFill>
              </a:rPr>
              <a:t>for building </a:t>
            </a:r>
            <a:br>
              <a:rPr lang="en-US" sz="1600" dirty="0">
                <a:solidFill>
                  <a:schemeClr val="tx1"/>
                </a:solidFill>
              </a:rPr>
            </a:br>
            <a:r>
              <a:rPr lang="en-US" sz="1600" dirty="0">
                <a:solidFill>
                  <a:schemeClr val="tx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p:nvPr>
        </p:nvSpPr>
        <p:spPr>
          <a:xfrm>
            <a:off x="347472" y="347868"/>
            <a:ext cx="8449056" cy="46983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208489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Architecture</a:t>
            </a:r>
          </a:p>
        </p:txBody>
      </p:sp>
    </p:spTree>
    <p:extLst>
      <p:ext uri="{BB962C8B-B14F-4D97-AF65-F5344CB8AC3E}">
        <p14:creationId xmlns:p14="http://schemas.microsoft.com/office/powerpoint/2010/main" val="29712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7248" y="1086255"/>
            <a:ext cx="4957279" cy="3619600"/>
          </a:xfrm>
          <a:prstGeom prst="rect">
            <a:avLst/>
          </a:prstGeom>
        </p:spPr>
      </p:pic>
      <p:sp>
        <p:nvSpPr>
          <p:cNvPr id="6" name="TextBox 5">
            <a:extLst>
              <a:ext uri="{FF2B5EF4-FFF2-40B4-BE49-F238E27FC236}">
                <a16:creationId xmlns:a16="http://schemas.microsoft.com/office/drawing/2014/main" id="{150164EC-C4BE-9A45-9D6B-9D7D42DB9D56}"/>
              </a:ext>
            </a:extLst>
          </p:cNvPr>
          <p:cNvSpPr txBox="1"/>
          <p:nvPr/>
        </p:nvSpPr>
        <p:spPr>
          <a:xfrm>
            <a:off x="347738" y="136587"/>
            <a:ext cx="67893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Control and Data Plane Architecture</a:t>
            </a:r>
          </a:p>
        </p:txBody>
      </p:sp>
    </p:spTree>
    <p:extLst>
      <p:ext uri="{BB962C8B-B14F-4D97-AF65-F5344CB8AC3E}">
        <p14:creationId xmlns:p14="http://schemas.microsoft.com/office/powerpoint/2010/main" val="30090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12368" y="313910"/>
            <a:ext cx="3606000" cy="4435286"/>
          </a:xfrm>
          <a:prstGeom prst="rect">
            <a:avLst/>
          </a:prstGeom>
        </p:spPr>
      </p:pic>
      <p:sp>
        <p:nvSpPr>
          <p:cNvPr id="5" name="TextBox 4"/>
          <p:cNvSpPr txBox="1"/>
          <p:nvPr/>
        </p:nvSpPr>
        <p:spPr>
          <a:xfrm>
            <a:off x="195944" y="1377391"/>
            <a:ext cx="477684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API Server:</a:t>
            </a:r>
            <a:r>
              <a:rPr kumimoji="0" lang="en-US" sz="1800" b="0" i="0" u="none" strike="noStrike" kern="1200" cap="none" spc="0" normalizeH="0" baseline="0" noProof="0" dirty="0">
                <a:ln>
                  <a:noFill/>
                </a:ln>
                <a:solidFill>
                  <a:prstClr val="white"/>
                </a:solidFill>
                <a:effectLst/>
                <a:uLnTx/>
                <a:uFillTx/>
                <a:latin typeface="Arial"/>
                <a:ea typeface="+mn-ea"/>
                <a:cs typeface="+mn-cs"/>
              </a:rPr>
              <a:t> Entry point for REST / </a:t>
            </a:r>
            <a:r>
              <a:rPr kumimoji="0" lang="en-US" sz="1800" b="0" i="0" u="none" strike="noStrike" kern="1200" cap="none" spc="0" normalizeH="0" baseline="0" noProof="0" dirty="0" err="1">
                <a:ln>
                  <a:noFill/>
                </a:ln>
                <a:solidFill>
                  <a:prstClr val="white"/>
                </a:solidFill>
                <a:effectLst/>
                <a:uLnTx/>
                <a:uFillTx/>
                <a:latin typeface="Arial"/>
                <a:ea typeface="+mn-ea"/>
                <a:cs typeface="+mn-cs"/>
              </a:rPr>
              <a:t>kubectl</a:t>
            </a:r>
            <a:r>
              <a:rPr kumimoji="0" lang="en-US" sz="1800" b="0" i="0" u="none" strike="noStrike" kern="1200" cap="none" spc="0" normalizeH="0" baseline="0" noProof="0" dirty="0">
                <a:ln>
                  <a:noFill/>
                </a:ln>
                <a:solidFill>
                  <a:prstClr val="white"/>
                </a:solidFill>
                <a:effectLst/>
                <a:uLnTx/>
                <a:uFillTx/>
                <a:latin typeface="Arial"/>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etcd</a:t>
            </a:r>
            <a:r>
              <a:rPr kumimoji="0" lang="en-US" sz="1800" b="1" i="0" u="none" strike="noStrike" kern="1200" cap="none" spc="0" normalizeH="0" baseline="0" noProof="0" dirty="0">
                <a:ln>
                  <a:noFill/>
                </a:ln>
                <a:solidFill>
                  <a:prstClr val="white"/>
                </a:solidFill>
                <a:effectLst/>
                <a:uLnTx/>
                <a:uFillTx/>
                <a:latin typeface="Arial"/>
                <a:ea typeface="+mn-ea"/>
                <a:cs typeface="+mn-cs"/>
              </a:rPr>
              <a:t>:</a:t>
            </a:r>
            <a:r>
              <a:rPr kumimoji="0" lang="en-US" sz="1800" b="0" i="0" u="none" strike="noStrike" kern="1200" cap="none" spc="0" normalizeH="0" baseline="0" noProof="0" dirty="0">
                <a:ln>
                  <a:noFill/>
                </a:ln>
                <a:solidFill>
                  <a:prstClr val="white"/>
                </a:solidFill>
                <a:effectLst/>
                <a:uLnTx/>
                <a:uFillTx/>
                <a:latin typeface="Arial"/>
                <a:ea typeface="+mn-ea"/>
                <a:cs typeface="+mn-cs"/>
              </a:rPr>
              <a:t> Distributed key/value store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Controller-manager:</a:t>
            </a:r>
            <a:r>
              <a:rPr kumimoji="0" lang="en-US" sz="1800" b="0" i="0" u="none" strike="noStrike" kern="1200" cap="none" spc="0" normalizeH="0" baseline="0" noProof="0" dirty="0">
                <a:ln>
                  <a:noFill/>
                </a:ln>
                <a:solidFill>
                  <a:prstClr val="white"/>
                </a:solidFill>
                <a:effectLst/>
                <a:uLnTx/>
                <a:uFillTx/>
                <a:latin typeface="Arial"/>
                <a:ea typeface="+mn-ea"/>
                <a:cs typeface="+mn-cs"/>
              </a:rPr>
              <a:t> Always evaluating current vs desired state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Scheduler:</a:t>
            </a:r>
            <a:r>
              <a:rPr kumimoji="0" lang="en-US" sz="1800" b="0" i="0" u="none" strike="noStrike" kern="1200" cap="none" spc="0" normalizeH="0" baseline="0" noProof="0" dirty="0">
                <a:ln>
                  <a:noFill/>
                </a:ln>
                <a:solidFill>
                  <a:prstClr val="white"/>
                </a:solidFill>
                <a:effectLst/>
                <a:uLnTx/>
                <a:uFillTx/>
                <a:latin typeface="Arial"/>
                <a:ea typeface="+mn-ea"/>
                <a:cs typeface="+mn-cs"/>
              </a:rPr>
              <a:t> Schedules pods to worker nodes</a:t>
            </a:r>
          </a:p>
        </p:txBody>
      </p:sp>
      <p:sp>
        <p:nvSpPr>
          <p:cNvPr id="6" name="TextBox 5">
            <a:extLst>
              <a:ext uri="{FF2B5EF4-FFF2-40B4-BE49-F238E27FC236}">
                <a16:creationId xmlns:a16="http://schemas.microsoft.com/office/drawing/2014/main" id="{98788D13-6609-E447-B139-FF4D664F999A}"/>
              </a:ext>
            </a:extLst>
          </p:cNvPr>
          <p:cNvSpPr txBox="1"/>
          <p:nvPr/>
        </p:nvSpPr>
        <p:spPr>
          <a:xfrm>
            <a:off x="347738" y="136587"/>
            <a:ext cx="395211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Control Plane Architecture</a:t>
            </a:r>
          </a:p>
        </p:txBody>
      </p:sp>
    </p:spTree>
    <p:extLst>
      <p:ext uri="{BB962C8B-B14F-4D97-AF65-F5344CB8AC3E}">
        <p14:creationId xmlns:p14="http://schemas.microsoft.com/office/powerpoint/2010/main" val="31804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634154" y="1836804"/>
            <a:ext cx="386791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Kubelet</a:t>
            </a:r>
            <a:r>
              <a:rPr kumimoji="0" lang="en-US" sz="1800" b="1" i="0" u="none" strike="noStrike" kern="1200" cap="none" spc="0" normalizeH="0" baseline="0" noProof="0" dirty="0">
                <a:ln>
                  <a:noFill/>
                </a:ln>
                <a:solidFill>
                  <a:prstClr val="white"/>
                </a:solidFill>
                <a:effectLst/>
                <a:uLnTx/>
                <a:uFillTx/>
                <a:latin typeface="Arial"/>
                <a:ea typeface="+mn-ea"/>
                <a:cs typeface="+mn-cs"/>
              </a:rPr>
              <a:t>:</a:t>
            </a:r>
            <a:r>
              <a:rPr kumimoji="0" lang="en-US" sz="1800" b="0" i="0" u="none" strike="noStrike" kern="1200" cap="none" spc="0" normalizeH="0" baseline="0" noProof="0" dirty="0">
                <a:ln>
                  <a:noFill/>
                </a:ln>
                <a:solidFill>
                  <a:prstClr val="white"/>
                </a:solidFill>
                <a:effectLst/>
                <a:uLnTx/>
                <a:uFillTx/>
                <a:latin typeface="Arial"/>
                <a:ea typeface="+mn-ea"/>
                <a:cs typeface="+mn-cs"/>
              </a:rPr>
              <a:t> Acts as a conduit between the API server and the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a:ea typeface="+mn-ea"/>
                <a:cs typeface="+mn-cs"/>
              </a:rPr>
              <a:t>kube</a:t>
            </a:r>
            <a:r>
              <a:rPr kumimoji="0" lang="en-US" sz="1800" b="1" i="0" u="none" strike="noStrike" kern="1200" cap="none" spc="0" normalizeH="0" baseline="0" noProof="0" dirty="0">
                <a:ln>
                  <a:noFill/>
                </a:ln>
                <a:solidFill>
                  <a:prstClr val="white"/>
                </a:solidFill>
                <a:effectLst/>
                <a:uLnTx/>
                <a:uFillTx/>
                <a:latin typeface="Arial"/>
                <a:ea typeface="+mn-ea"/>
                <a:cs typeface="+mn-cs"/>
              </a:rPr>
              <a:t>-proxy:</a:t>
            </a:r>
            <a:r>
              <a:rPr kumimoji="0" lang="en-US" sz="1800" b="0" i="0" u="none" strike="noStrike" kern="1200" cap="none" spc="0" normalizeH="0" baseline="0" noProof="0" dirty="0">
                <a:ln>
                  <a:noFill/>
                </a:ln>
                <a:solidFill>
                  <a:prstClr val="white"/>
                </a:solidFill>
                <a:effectLst/>
                <a:uLnTx/>
                <a:uFillTx/>
                <a:latin typeface="Arial"/>
                <a:ea typeface="+mn-ea"/>
                <a:cs typeface="+mn-cs"/>
              </a:rPr>
              <a:t> Manages IP translation and routing</a:t>
            </a: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pic>
        <p:nvPicPr>
          <p:cNvPr id="3" name="Picture 2"/>
          <p:cNvPicPr>
            <a:picLocks noChangeAspect="1"/>
          </p:cNvPicPr>
          <p:nvPr/>
        </p:nvPicPr>
        <p:blipFill>
          <a:blip r:embed="rId3"/>
          <a:stretch>
            <a:fillRect/>
          </a:stretch>
        </p:blipFill>
        <p:spPr>
          <a:xfrm>
            <a:off x="5312664" y="242570"/>
            <a:ext cx="2527520" cy="4459268"/>
          </a:xfrm>
          <a:prstGeom prst="rect">
            <a:avLst/>
          </a:prstGeom>
        </p:spPr>
      </p:pic>
      <p:sp>
        <p:nvSpPr>
          <p:cNvPr id="6" name="TextBox 5">
            <a:extLst>
              <a:ext uri="{FF2B5EF4-FFF2-40B4-BE49-F238E27FC236}">
                <a16:creationId xmlns:a16="http://schemas.microsoft.com/office/drawing/2014/main" id="{DBFA40A4-C908-2B4E-AE34-B125C4C6EADA}"/>
              </a:ext>
            </a:extLst>
          </p:cNvPr>
          <p:cNvSpPr txBox="1"/>
          <p:nvPr/>
        </p:nvSpPr>
        <p:spPr>
          <a:xfrm>
            <a:off x="347739" y="136587"/>
            <a:ext cx="38205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Worker Node Architecture</a:t>
            </a:r>
          </a:p>
        </p:txBody>
      </p:sp>
    </p:spTree>
    <p:extLst>
      <p:ext uri="{BB962C8B-B14F-4D97-AF65-F5344CB8AC3E}">
        <p14:creationId xmlns:p14="http://schemas.microsoft.com/office/powerpoint/2010/main" val="12535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771181" y="2196741"/>
            <a:ext cx="794316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k8s Cluster Creation</a:t>
            </a:r>
          </a:p>
        </p:txBody>
      </p:sp>
    </p:spTree>
    <p:extLst>
      <p:ext uri="{BB962C8B-B14F-4D97-AF65-F5344CB8AC3E}">
        <p14:creationId xmlns:p14="http://schemas.microsoft.com/office/powerpoint/2010/main" val="22019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0164EC-C4BE-9A45-9D6B-9D7D42DB9D56}"/>
              </a:ext>
            </a:extLst>
          </p:cNvPr>
          <p:cNvSpPr txBox="1"/>
          <p:nvPr/>
        </p:nvSpPr>
        <p:spPr>
          <a:xfrm>
            <a:off x="347739" y="136587"/>
            <a:ext cx="494865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Kubernetes Cluster Setup Options</a:t>
            </a:r>
          </a:p>
        </p:txBody>
      </p:sp>
      <p:sp>
        <p:nvSpPr>
          <p:cNvPr id="49" name="TextBox 48">
            <a:extLst>
              <a:ext uri="{FF2B5EF4-FFF2-40B4-BE49-F238E27FC236}">
                <a16:creationId xmlns:a16="http://schemas.microsoft.com/office/drawing/2014/main" id="{BEAC4DD2-459A-BC49-A093-D258BBB28156}"/>
              </a:ext>
            </a:extLst>
          </p:cNvPr>
          <p:cNvSpPr txBox="1"/>
          <p:nvPr/>
        </p:nvSpPr>
        <p:spPr>
          <a:xfrm>
            <a:off x="595703" y="598252"/>
            <a:ext cx="7876268"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In addition to the managed AWS EKS solution, there are many tools available to help bootstrap and configure a self-managed Kubernetes cluster.  They include: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a:ln>
                  <a:noFill/>
                </a:ln>
                <a:solidFill>
                  <a:prstClr val="white"/>
                </a:solidFill>
                <a:effectLst/>
                <a:uLnTx/>
                <a:uFillTx/>
                <a:latin typeface="Arial"/>
                <a:ea typeface="+mn-ea"/>
                <a:cs typeface="+mn-cs"/>
              </a:rPr>
              <a:t>Minikube</a:t>
            </a:r>
            <a:r>
              <a:rPr kumimoji="0" lang="en-US" sz="1800" b="0" i="0" u="none" strike="noStrike" kern="1200" cap="none" spc="0" normalizeH="0" baseline="0" noProof="0" dirty="0">
                <a:ln>
                  <a:noFill/>
                </a:ln>
                <a:solidFill>
                  <a:prstClr val="white"/>
                </a:solidFill>
                <a:effectLst/>
                <a:uLnTx/>
                <a:uFillTx/>
                <a:latin typeface="Arial"/>
                <a:ea typeface="+mn-ea"/>
                <a:cs typeface="+mn-cs"/>
              </a:rPr>
              <a:t> – Development and Learning</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Kops – Learning, Development, Production</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Alongside these open source solutions, there are many commercial options available as well.</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2606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8AD59-71DD-2A44-803C-FC36CC41CC2A}"/>
              </a:ext>
            </a:extLst>
          </p:cNvPr>
          <p:cNvSpPr txBox="1"/>
          <p:nvPr/>
        </p:nvSpPr>
        <p:spPr>
          <a:xfrm>
            <a:off x="1975242" y="2991316"/>
            <a:ext cx="556062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7A028"/>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&lt;EASY BUTTON&gt;</a:t>
            </a:r>
          </a:p>
        </p:txBody>
      </p:sp>
      <p:sp>
        <p:nvSpPr>
          <p:cNvPr id="4" name="TextBox 3">
            <a:extLst>
              <a:ext uri="{FF2B5EF4-FFF2-40B4-BE49-F238E27FC236}">
                <a16:creationId xmlns:a16="http://schemas.microsoft.com/office/drawing/2014/main" id="{D96B8219-F75B-804C-8F6B-05091736B376}"/>
              </a:ext>
            </a:extLst>
          </p:cNvPr>
          <p:cNvSpPr txBox="1"/>
          <p:nvPr/>
        </p:nvSpPr>
        <p:spPr>
          <a:xfrm>
            <a:off x="2065275" y="1414682"/>
            <a:ext cx="5380554"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There are a lot of solutions out there, but which one makes it the easiest to deploy, manage, and scale containerized applications using Kubernetes on AWS?</a:t>
            </a:r>
          </a:p>
        </p:txBody>
      </p:sp>
    </p:spTree>
    <p:extLst>
      <p:ext uri="{BB962C8B-B14F-4D97-AF65-F5344CB8AC3E}">
        <p14:creationId xmlns:p14="http://schemas.microsoft.com/office/powerpoint/2010/main" val="324448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35 3.7037E-6 L 0 3.7037E-6 " pathEditMode="relative" rAng="0" ptsTypes="AA">
                                      <p:cBhvr>
                                        <p:cTn id="9" dur="500" fill="hold"/>
                                        <p:tgtEl>
                                          <p:spTgt spid="6"/>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94E7F16-644C-4551-BEA8-112D92D7E1B6}"/>
              </a:ext>
            </a:extLst>
          </p:cNvPr>
          <p:cNvSpPr/>
          <p:nvPr/>
        </p:nvSpPr>
        <p:spPr>
          <a:xfrm>
            <a:off x="304801"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fr-FR" sz="1600" dirty="0"/>
          </a:p>
        </p:txBody>
      </p:sp>
      <p:sp>
        <p:nvSpPr>
          <p:cNvPr id="43" name="Rectangle 42">
            <a:extLst>
              <a:ext uri="{FF2B5EF4-FFF2-40B4-BE49-F238E27FC236}">
                <a16:creationId xmlns:a16="http://schemas.microsoft.com/office/drawing/2014/main" id="{0F3856D0-4862-43F4-9F8B-C0C007642B10}"/>
              </a:ext>
            </a:extLst>
          </p:cNvPr>
          <p:cNvSpPr/>
          <p:nvPr/>
        </p:nvSpPr>
        <p:spPr>
          <a:xfrm>
            <a:off x="3220668"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44" name="Rectangle 43">
            <a:extLst>
              <a:ext uri="{FF2B5EF4-FFF2-40B4-BE49-F238E27FC236}">
                <a16:creationId xmlns:a16="http://schemas.microsoft.com/office/drawing/2014/main" id="{ADE30153-CCA3-4533-B368-D9CE5F4DC1B2}"/>
              </a:ext>
            </a:extLst>
          </p:cNvPr>
          <p:cNvSpPr/>
          <p:nvPr/>
        </p:nvSpPr>
        <p:spPr>
          <a:xfrm>
            <a:off x="6136535"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5" name="Title 4">
            <a:extLst>
              <a:ext uri="{FF2B5EF4-FFF2-40B4-BE49-F238E27FC236}">
                <a16:creationId xmlns:a16="http://schemas.microsoft.com/office/drawing/2014/main" id="{65B46C2D-3B4A-41DE-B1E2-7ECA9DA795F8}"/>
              </a:ext>
            </a:extLst>
          </p:cNvPr>
          <p:cNvSpPr>
            <a:spLocks noGrp="1"/>
          </p:cNvSpPr>
          <p:nvPr>
            <p:ph type="title"/>
          </p:nvPr>
        </p:nvSpPr>
        <p:spPr/>
        <p:txBody>
          <a:bodyPr/>
          <a:lstStyle/>
          <a:p>
            <a:r>
              <a:rPr lang="en-US" sz="1400" dirty="0">
                <a:solidFill>
                  <a:srgbClr val="00B9FF"/>
                </a:solidFill>
              </a:rPr>
              <a:t>Why developers love Kubernetes </a:t>
            </a:r>
            <a:br>
              <a:rPr lang="en-US" sz="1400" dirty="0">
                <a:solidFill>
                  <a:srgbClr val="00B9FF"/>
                </a:solidFill>
              </a:rPr>
            </a:br>
            <a:r>
              <a:rPr lang="en-US" dirty="0"/>
              <a:t>A single extensible API </a:t>
            </a:r>
          </a:p>
        </p:txBody>
      </p:sp>
      <p:sp>
        <p:nvSpPr>
          <p:cNvPr id="11" name="Rectangle 10">
            <a:extLst>
              <a:ext uri="{FF2B5EF4-FFF2-40B4-BE49-F238E27FC236}">
                <a16:creationId xmlns:a16="http://schemas.microsoft.com/office/drawing/2014/main" id="{4AEAC9E2-3BBE-4A78-A5DA-B15C5F7BEBB3}"/>
              </a:ext>
            </a:extLst>
          </p:cNvPr>
          <p:cNvSpPr/>
          <p:nvPr/>
        </p:nvSpPr>
        <p:spPr>
          <a:xfrm>
            <a:off x="306729"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SCALE</a:t>
            </a:r>
          </a:p>
        </p:txBody>
      </p:sp>
      <p:sp>
        <p:nvSpPr>
          <p:cNvPr id="12" name="Rectangle 11">
            <a:extLst>
              <a:ext uri="{FF2B5EF4-FFF2-40B4-BE49-F238E27FC236}">
                <a16:creationId xmlns:a16="http://schemas.microsoft.com/office/drawing/2014/main" id="{277941C1-2BB2-47F7-890E-C05A3E486971}"/>
              </a:ext>
            </a:extLst>
          </p:cNvPr>
          <p:cNvSpPr/>
          <p:nvPr/>
        </p:nvSpPr>
        <p:spPr>
          <a:xfrm>
            <a:off x="322259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PERFORMANCE</a:t>
            </a:r>
          </a:p>
        </p:txBody>
      </p:sp>
      <p:sp>
        <p:nvSpPr>
          <p:cNvPr id="13" name="Rectangle 12">
            <a:extLst>
              <a:ext uri="{FF2B5EF4-FFF2-40B4-BE49-F238E27FC236}">
                <a16:creationId xmlns:a16="http://schemas.microsoft.com/office/drawing/2014/main" id="{74575AFE-B9AD-4770-8571-2F2C3A8D9A87}"/>
              </a:ext>
            </a:extLst>
          </p:cNvPr>
          <p:cNvSpPr/>
          <p:nvPr/>
        </p:nvSpPr>
        <p:spPr>
          <a:xfrm>
            <a:off x="613846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BREADTH</a:t>
            </a:r>
          </a:p>
        </p:txBody>
      </p:sp>
      <p:grpSp>
        <p:nvGrpSpPr>
          <p:cNvPr id="15" name="Group 14">
            <a:extLst>
              <a:ext uri="{FF2B5EF4-FFF2-40B4-BE49-F238E27FC236}">
                <a16:creationId xmlns:a16="http://schemas.microsoft.com/office/drawing/2014/main" id="{2E7989BF-CBD8-4EBC-95BD-98821689D40B}"/>
              </a:ext>
            </a:extLst>
          </p:cNvPr>
          <p:cNvGrpSpPr/>
          <p:nvPr/>
        </p:nvGrpSpPr>
        <p:grpSpPr>
          <a:xfrm>
            <a:off x="1063471" y="2220614"/>
            <a:ext cx="1185326" cy="672868"/>
            <a:chOff x="2939151" y="2019872"/>
            <a:chExt cx="1185326" cy="672868"/>
          </a:xfrm>
        </p:grpSpPr>
        <p:sp>
          <p:nvSpPr>
            <p:cNvPr id="16" name="Rectangle 15">
              <a:extLst>
                <a:ext uri="{FF2B5EF4-FFF2-40B4-BE49-F238E27FC236}">
                  <a16:creationId xmlns:a16="http://schemas.microsoft.com/office/drawing/2014/main" id="{62D33834-790E-4CB5-80FF-7653264C7C55}"/>
                </a:ext>
              </a:extLst>
            </p:cNvPr>
            <p:cNvSpPr/>
            <p:nvPr/>
          </p:nvSpPr>
          <p:spPr>
            <a:xfrm>
              <a:off x="2939151" y="2019872"/>
              <a:ext cx="1185326" cy="67286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D635289-1973-4CDC-838B-7E8563ABF028}"/>
                </a:ext>
              </a:extLst>
            </p:cNvPr>
            <p:cNvGrpSpPr/>
            <p:nvPr/>
          </p:nvGrpSpPr>
          <p:grpSpPr>
            <a:xfrm>
              <a:off x="3249258" y="2074896"/>
              <a:ext cx="565112" cy="562821"/>
              <a:chOff x="3259856" y="2094974"/>
              <a:chExt cx="565112" cy="562821"/>
            </a:xfrm>
          </p:grpSpPr>
          <p:cxnSp>
            <p:nvCxnSpPr>
              <p:cNvPr id="18" name="Straight Arrow Connector 17">
                <a:extLst>
                  <a:ext uri="{FF2B5EF4-FFF2-40B4-BE49-F238E27FC236}">
                    <a16:creationId xmlns:a16="http://schemas.microsoft.com/office/drawing/2014/main" id="{737F8618-134C-49A7-A821-8C483AD0FB5B}"/>
                  </a:ext>
                </a:extLst>
              </p:cNvPr>
              <p:cNvCxnSpPr/>
              <p:nvPr/>
            </p:nvCxnSpPr>
            <p:spPr>
              <a:xfrm flipV="1">
                <a:off x="3541249" y="20949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8790DD-AAA4-4290-8089-13F8CCB895B9}"/>
                  </a:ext>
                </a:extLst>
              </p:cNvPr>
              <p:cNvCxnSpPr>
                <a:cxnSpLocks/>
              </p:cNvCxnSpPr>
              <p:nvPr/>
            </p:nvCxnSpPr>
            <p:spPr>
              <a:xfrm rot="5400000" flipV="1">
                <a:off x="3693649" y="22473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008A7F3-75D7-4B28-845C-C1CE99177AF9}"/>
                  </a:ext>
                </a:extLst>
              </p:cNvPr>
              <p:cNvCxnSpPr>
                <a:cxnSpLocks/>
              </p:cNvCxnSpPr>
              <p:nvPr/>
            </p:nvCxnSpPr>
            <p:spPr>
              <a:xfrm rot="10800000" flipV="1">
                <a:off x="3541249" y="2395157"/>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5AA35C9-3302-46B1-AE2E-446954B0AC20}"/>
                  </a:ext>
                </a:extLst>
              </p:cNvPr>
              <p:cNvCxnSpPr>
                <a:cxnSpLocks/>
              </p:cNvCxnSpPr>
              <p:nvPr/>
            </p:nvCxnSpPr>
            <p:spPr>
              <a:xfrm rot="16200000" flipV="1">
                <a:off x="3391175" y="2247375"/>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2" name="Group 21">
            <a:extLst>
              <a:ext uri="{FF2B5EF4-FFF2-40B4-BE49-F238E27FC236}">
                <a16:creationId xmlns:a16="http://schemas.microsoft.com/office/drawing/2014/main" id="{F88BB1A0-8D3E-4964-B394-59AB58DBF842}"/>
              </a:ext>
            </a:extLst>
          </p:cNvPr>
          <p:cNvGrpSpPr/>
          <p:nvPr/>
        </p:nvGrpSpPr>
        <p:grpSpPr>
          <a:xfrm>
            <a:off x="3937103" y="2274570"/>
            <a:ext cx="1269796" cy="477677"/>
            <a:chOff x="3153985" y="2945426"/>
            <a:chExt cx="850730" cy="320031"/>
          </a:xfrm>
        </p:grpSpPr>
        <p:sp>
          <p:nvSpPr>
            <p:cNvPr id="23" name="Freeform: Shape 22">
              <a:extLst>
                <a:ext uri="{FF2B5EF4-FFF2-40B4-BE49-F238E27FC236}">
                  <a16:creationId xmlns:a16="http://schemas.microsoft.com/office/drawing/2014/main" id="{843A6D54-67D7-4779-9981-581EA107C82D}"/>
                </a:ext>
              </a:extLst>
            </p:cNvPr>
            <p:cNvSpPr/>
            <p:nvPr/>
          </p:nvSpPr>
          <p:spPr>
            <a:xfrm rot="3792748">
              <a:off x="3604720" y="3019340"/>
              <a:ext cx="135563" cy="356672"/>
            </a:xfrm>
            <a:custGeom>
              <a:avLst/>
              <a:gdLst>
                <a:gd name="connsiteX0" fmla="*/ 220572 w 441146"/>
                <a:gd name="connsiteY0" fmla="*/ 0 h 905513"/>
                <a:gd name="connsiteX1" fmla="*/ 409962 w 441146"/>
                <a:gd name="connsiteY1" fmla="*/ 578541 h 905513"/>
                <a:gd name="connsiteX2" fmla="*/ 423812 w 441146"/>
                <a:gd name="connsiteY2" fmla="*/ 599083 h 905513"/>
                <a:gd name="connsiteX3" fmla="*/ 441146 w 441146"/>
                <a:gd name="connsiteY3" fmla="*/ 684940 h 905513"/>
                <a:gd name="connsiteX4" fmla="*/ 220573 w 441146"/>
                <a:gd name="connsiteY4" fmla="*/ 905513 h 905513"/>
                <a:gd name="connsiteX5" fmla="*/ 0 w 441146"/>
                <a:gd name="connsiteY5" fmla="*/ 684940 h 905513"/>
                <a:gd name="connsiteX6" fmla="*/ 17334 w 441146"/>
                <a:gd name="connsiteY6" fmla="*/ 599083 h 905513"/>
                <a:gd name="connsiteX7" fmla="*/ 31180 w 441146"/>
                <a:gd name="connsiteY7" fmla="*/ 578547 h 905513"/>
                <a:gd name="connsiteX0" fmla="*/ 232051 w 441146"/>
                <a:gd name="connsiteY0" fmla="*/ 0 h 1160674"/>
                <a:gd name="connsiteX1" fmla="*/ 409962 w 441146"/>
                <a:gd name="connsiteY1" fmla="*/ 833702 h 1160674"/>
                <a:gd name="connsiteX2" fmla="*/ 423812 w 441146"/>
                <a:gd name="connsiteY2" fmla="*/ 854244 h 1160674"/>
                <a:gd name="connsiteX3" fmla="*/ 441146 w 441146"/>
                <a:gd name="connsiteY3" fmla="*/ 940101 h 1160674"/>
                <a:gd name="connsiteX4" fmla="*/ 220573 w 441146"/>
                <a:gd name="connsiteY4" fmla="*/ 1160674 h 1160674"/>
                <a:gd name="connsiteX5" fmla="*/ 0 w 441146"/>
                <a:gd name="connsiteY5" fmla="*/ 940101 h 1160674"/>
                <a:gd name="connsiteX6" fmla="*/ 17334 w 441146"/>
                <a:gd name="connsiteY6" fmla="*/ 854244 h 1160674"/>
                <a:gd name="connsiteX7" fmla="*/ 31180 w 441146"/>
                <a:gd name="connsiteY7" fmla="*/ 833708 h 1160674"/>
                <a:gd name="connsiteX8" fmla="*/ 232051 w 441146"/>
                <a:gd name="connsiteY8" fmla="*/ 0 h 116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146" h="1160674">
                  <a:moveTo>
                    <a:pt x="232051" y="0"/>
                  </a:moveTo>
                  <a:lnTo>
                    <a:pt x="409962" y="833702"/>
                  </a:lnTo>
                  <a:lnTo>
                    <a:pt x="423812" y="854244"/>
                  </a:lnTo>
                  <a:cubicBezTo>
                    <a:pt x="434974" y="880633"/>
                    <a:pt x="441146" y="909646"/>
                    <a:pt x="441146" y="940101"/>
                  </a:cubicBezTo>
                  <a:cubicBezTo>
                    <a:pt x="441146" y="1061920"/>
                    <a:pt x="342392" y="1160674"/>
                    <a:pt x="220573" y="1160674"/>
                  </a:cubicBezTo>
                  <a:cubicBezTo>
                    <a:pt x="98754" y="1160674"/>
                    <a:pt x="0" y="1061920"/>
                    <a:pt x="0" y="940101"/>
                  </a:cubicBezTo>
                  <a:cubicBezTo>
                    <a:pt x="0" y="909646"/>
                    <a:pt x="6172" y="880633"/>
                    <a:pt x="17334" y="854244"/>
                  </a:cubicBezTo>
                  <a:lnTo>
                    <a:pt x="31180" y="833708"/>
                  </a:lnTo>
                  <a:cubicBezTo>
                    <a:pt x="94311" y="640859"/>
                    <a:pt x="168920" y="192849"/>
                    <a:pt x="232051"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2AF200-5B95-4D8D-B5C6-3C9D58E2AE48}"/>
                </a:ext>
              </a:extLst>
            </p:cNvPr>
            <p:cNvSpPr/>
            <p:nvPr/>
          </p:nvSpPr>
          <p:spPr>
            <a:xfrm>
              <a:off x="3153985" y="310149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32B05882-89A4-4944-AB8F-AB81598AC350}"/>
                </a:ext>
              </a:extLst>
            </p:cNvPr>
            <p:cNvSpPr/>
            <p:nvPr/>
          </p:nvSpPr>
          <p:spPr>
            <a:xfrm>
              <a:off x="3908529" y="311102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91E6AEEA-16FC-4E01-83E6-EFD04BF964FF}"/>
                </a:ext>
              </a:extLst>
            </p:cNvPr>
            <p:cNvSpPr/>
            <p:nvPr/>
          </p:nvSpPr>
          <p:spPr>
            <a:xfrm>
              <a:off x="3686834"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B95F545C-B4CB-4A1E-B527-5762B34117DA}"/>
                </a:ext>
              </a:extLst>
            </p:cNvPr>
            <p:cNvSpPr/>
            <p:nvPr/>
          </p:nvSpPr>
          <p:spPr>
            <a:xfrm>
              <a:off x="3386569"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8" name="Group 3082">
            <a:extLst>
              <a:ext uri="{FF2B5EF4-FFF2-40B4-BE49-F238E27FC236}">
                <a16:creationId xmlns:a16="http://schemas.microsoft.com/office/drawing/2014/main" id="{1B4A486A-EB7D-436D-80A7-B476A1CAFBAA}"/>
              </a:ext>
            </a:extLst>
          </p:cNvPr>
          <p:cNvGrpSpPr/>
          <p:nvPr/>
        </p:nvGrpSpPr>
        <p:grpSpPr>
          <a:xfrm>
            <a:off x="7055974" y="2046316"/>
            <a:ext cx="863788" cy="922392"/>
            <a:chOff x="0" y="0"/>
            <a:chExt cx="2636983" cy="2815893"/>
          </a:xfrm>
        </p:grpSpPr>
        <p:sp>
          <p:nvSpPr>
            <p:cNvPr id="29" name="Shape 3069">
              <a:extLst>
                <a:ext uri="{FF2B5EF4-FFF2-40B4-BE49-F238E27FC236}">
                  <a16:creationId xmlns:a16="http://schemas.microsoft.com/office/drawing/2014/main" id="{5B3FE41D-2A7D-49EB-A5BB-485E7BE19DDD}"/>
                </a:ext>
              </a:extLst>
            </p:cNvPr>
            <p:cNvSpPr/>
            <p:nvPr/>
          </p:nvSpPr>
          <p:spPr>
            <a:xfrm>
              <a:off x="0" y="1416382"/>
              <a:ext cx="604292"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0" name="Shape 3070">
              <a:extLst>
                <a:ext uri="{FF2B5EF4-FFF2-40B4-BE49-F238E27FC236}">
                  <a16:creationId xmlns:a16="http://schemas.microsoft.com/office/drawing/2014/main" id="{D1AA4714-C116-44EC-A3BC-368ACDE7C75F}"/>
                </a:ext>
              </a:extLst>
            </p:cNvPr>
            <p:cNvSpPr/>
            <p:nvPr/>
          </p:nvSpPr>
          <p:spPr>
            <a:xfrm>
              <a:off x="1188943" y="1654171"/>
              <a:ext cx="604293"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1" name="Shape 3071">
              <a:extLst>
                <a:ext uri="{FF2B5EF4-FFF2-40B4-BE49-F238E27FC236}">
                  <a16:creationId xmlns:a16="http://schemas.microsoft.com/office/drawing/2014/main" id="{FFE7B896-5F74-4F1C-89AB-2649996EDB8B}"/>
                </a:ext>
              </a:extLst>
            </p:cNvPr>
            <p:cNvSpPr/>
            <p:nvPr/>
          </p:nvSpPr>
          <p:spPr>
            <a:xfrm>
              <a:off x="737630" y="683604"/>
              <a:ext cx="604292" cy="604293"/>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2" name="Shape 3072">
              <a:extLst>
                <a:ext uri="{FF2B5EF4-FFF2-40B4-BE49-F238E27FC236}">
                  <a16:creationId xmlns:a16="http://schemas.microsoft.com/office/drawing/2014/main" id="{18716D7E-BEB7-4B4F-B1D1-BE1C9EF2C9B2}"/>
                </a:ext>
              </a:extLst>
            </p:cNvPr>
            <p:cNvSpPr/>
            <p:nvPr/>
          </p:nvSpPr>
          <p:spPr>
            <a:xfrm flipV="1">
              <a:off x="1159517" y="314274"/>
              <a:ext cx="379524" cy="37952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3" name="Shape 3073">
              <a:extLst>
                <a:ext uri="{FF2B5EF4-FFF2-40B4-BE49-F238E27FC236}">
                  <a16:creationId xmlns:a16="http://schemas.microsoft.com/office/drawing/2014/main" id="{8DAAD18F-BF51-40AF-9A6F-05A13DBF9AA9}"/>
                </a:ext>
              </a:extLst>
            </p:cNvPr>
            <p:cNvSpPr/>
            <p:nvPr/>
          </p:nvSpPr>
          <p:spPr>
            <a:xfrm>
              <a:off x="1505022" y="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4" name="Shape 3074">
              <a:extLst>
                <a:ext uri="{FF2B5EF4-FFF2-40B4-BE49-F238E27FC236}">
                  <a16:creationId xmlns:a16="http://schemas.microsoft.com/office/drawing/2014/main" id="{081CDB03-B55F-43BC-8B3B-04BA68DABF8F}"/>
                </a:ext>
              </a:extLst>
            </p:cNvPr>
            <p:cNvSpPr/>
            <p:nvPr/>
          </p:nvSpPr>
          <p:spPr>
            <a:xfrm>
              <a:off x="1348779" y="989819"/>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5" name="Shape 3075">
              <a:extLst>
                <a:ext uri="{FF2B5EF4-FFF2-40B4-BE49-F238E27FC236}">
                  <a16:creationId xmlns:a16="http://schemas.microsoft.com/office/drawing/2014/main" id="{EA1C1A69-FBDF-4CE4-A870-7A54D856991C}"/>
                </a:ext>
              </a:extLst>
            </p:cNvPr>
            <p:cNvSpPr/>
            <p:nvPr/>
          </p:nvSpPr>
          <p:spPr>
            <a:xfrm>
              <a:off x="1820456" y="77160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6" name="Shape 3076">
              <a:extLst>
                <a:ext uri="{FF2B5EF4-FFF2-40B4-BE49-F238E27FC236}">
                  <a16:creationId xmlns:a16="http://schemas.microsoft.com/office/drawing/2014/main" id="{0EDCE171-3BDB-4226-8BDF-B383E9A7DF24}"/>
                </a:ext>
              </a:extLst>
            </p:cNvPr>
            <p:cNvSpPr/>
            <p:nvPr/>
          </p:nvSpPr>
          <p:spPr>
            <a:xfrm flipV="1">
              <a:off x="493245" y="1179146"/>
              <a:ext cx="311951" cy="311950"/>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7" name="Shape 3077">
              <a:extLst>
                <a:ext uri="{FF2B5EF4-FFF2-40B4-BE49-F238E27FC236}">
                  <a16:creationId xmlns:a16="http://schemas.microsoft.com/office/drawing/2014/main" id="{B719FD8F-9B1D-4E5B-B7F5-D4009DC10EFE}"/>
                </a:ext>
              </a:extLst>
            </p:cNvPr>
            <p:cNvSpPr/>
            <p:nvPr/>
          </p:nvSpPr>
          <p:spPr>
            <a:xfrm>
              <a:off x="590303" y="1821087"/>
              <a:ext cx="583462" cy="11053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8" name="Shape 3078">
              <a:extLst>
                <a:ext uri="{FF2B5EF4-FFF2-40B4-BE49-F238E27FC236}">
                  <a16:creationId xmlns:a16="http://schemas.microsoft.com/office/drawing/2014/main" id="{7CD86C84-51C0-4A21-84F0-D54499A49194}"/>
                </a:ext>
              </a:extLst>
            </p:cNvPr>
            <p:cNvSpPr/>
            <p:nvPr/>
          </p:nvSpPr>
          <p:spPr>
            <a:xfrm>
              <a:off x="1795239" y="1940974"/>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9" name="Shape 3079">
              <a:extLst>
                <a:ext uri="{FF2B5EF4-FFF2-40B4-BE49-F238E27FC236}">
                  <a16:creationId xmlns:a16="http://schemas.microsoft.com/office/drawing/2014/main" id="{DD91BB5B-1CCF-4D9F-A2C6-928CB458A363}"/>
                </a:ext>
              </a:extLst>
            </p:cNvPr>
            <p:cNvSpPr/>
            <p:nvPr/>
          </p:nvSpPr>
          <p:spPr>
            <a:xfrm>
              <a:off x="2247505" y="1771283"/>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0" name="Shape 3080">
              <a:extLst>
                <a:ext uri="{FF2B5EF4-FFF2-40B4-BE49-F238E27FC236}">
                  <a16:creationId xmlns:a16="http://schemas.microsoft.com/office/drawing/2014/main" id="{775E9A90-4D1A-493B-8E64-B6305F434434}"/>
                </a:ext>
              </a:extLst>
            </p:cNvPr>
            <p:cNvSpPr/>
            <p:nvPr/>
          </p:nvSpPr>
          <p:spPr>
            <a:xfrm>
              <a:off x="1927218" y="2426415"/>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1" name="Shape 3081">
              <a:extLst>
                <a:ext uri="{FF2B5EF4-FFF2-40B4-BE49-F238E27FC236}">
                  <a16:creationId xmlns:a16="http://schemas.microsoft.com/office/drawing/2014/main" id="{8BF20F07-2F63-40A0-BE44-8C49F5160E35}"/>
                </a:ext>
              </a:extLst>
            </p:cNvPr>
            <p:cNvSpPr/>
            <p:nvPr/>
          </p:nvSpPr>
          <p:spPr>
            <a:xfrm>
              <a:off x="1683625" y="2183615"/>
              <a:ext cx="305864" cy="305864"/>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grpSp>
    </p:spTree>
    <p:extLst>
      <p:ext uri="{BB962C8B-B14F-4D97-AF65-F5344CB8AC3E}">
        <p14:creationId xmlns:p14="http://schemas.microsoft.com/office/powerpoint/2010/main" val="21045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42"/>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7.13728E-7 -0.0449 L 7.13728E-7 -2.59259E-6 " pathEditMode="relative" rAng="0" ptsTypes="AA">
                                      <p:cBhvr>
                                        <p:cTn id="14" dur="1000" fill="hold"/>
                                        <p:tgtEl>
                                          <p:spTgt spid="11"/>
                                        </p:tgtEl>
                                        <p:attrNameLst>
                                          <p:attrName>ppt_x</p:attrName>
                                          <p:attrName>ppt_y</p:attrName>
                                        </p:attrNameLst>
                                      </p:cBhvr>
                                      <p:rCtr x="0" y="2245"/>
                                    </p:animMotion>
                                  </p:childTnLst>
                                </p:cTn>
                              </p:par>
                              <p:par>
                                <p:cTn id="15" presetID="53" presetClass="entr" presetSubtype="16"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500"/>
                                  </p:stCondLst>
                                  <p:childTnLst>
                                    <p:animMotion origin="layout" path="M 0 0.04599 L 0 -2.22222E-6 " pathEditMode="relative" rAng="0" ptsTypes="AA">
                                      <p:cBhvr>
                                        <p:cTn id="24" dur="500" fill="hold"/>
                                        <p:tgtEl>
                                          <p:spTgt spid="43"/>
                                        </p:tgtEl>
                                        <p:attrNameLst>
                                          <p:attrName>ppt_x</p:attrName>
                                          <p:attrName>ppt_y</p:attrName>
                                        </p:attrNameLst>
                                      </p:cBhvr>
                                      <p:rCtr x="0" y="-2315"/>
                                    </p:animMotion>
                                  </p:childTnLst>
                                </p:cTn>
                              </p:par>
                              <p:par>
                                <p:cTn id="25" presetID="10" presetClass="entr" presetSubtype="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500"/>
                                  </p:stCondLst>
                                  <p:childTnLst>
                                    <p:animMotion origin="layout" path="M 3.24824E-6 -0.0449 L 3.24824E-6 -2.59259E-6 " pathEditMode="relative" rAng="0" ptsTypes="AA">
                                      <p:cBhvr>
                                        <p:cTn id="29" dur="1000" fill="hold"/>
                                        <p:tgtEl>
                                          <p:spTgt spid="12"/>
                                        </p:tgtEl>
                                        <p:attrNameLst>
                                          <p:attrName>ppt_x</p:attrName>
                                          <p:attrName>ppt_y</p:attrName>
                                        </p:attrNameLst>
                                      </p:cBhvr>
                                      <p:rCtr x="0" y="2245"/>
                                    </p:animMotion>
                                  </p:childTnLst>
                                </p:cTn>
                              </p:par>
                              <p:par>
                                <p:cTn id="30" presetID="53" presetClass="entr" presetSubtype="16" fill="hold" nodeType="withEffect">
                                  <p:stCondLst>
                                    <p:cond delay="10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10" presetClass="entr" presetSubtype="0"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900"/>
                                  </p:stCondLst>
                                  <p:childTnLst>
                                    <p:animMotion origin="layout" path="M -3.12581E-8 -0.04491 L -3.12581E-8 1.48148E-6 " pathEditMode="relative" rAng="0" ptsTypes="AA">
                                      <p:cBhvr>
                                        <p:cTn id="39" dur="1000" fill="hold"/>
                                        <p:tgtEl>
                                          <p:spTgt spid="13"/>
                                        </p:tgtEl>
                                        <p:attrNameLst>
                                          <p:attrName>ppt_x</p:attrName>
                                          <p:attrName>ppt_y</p:attrName>
                                        </p:attrNameLst>
                                      </p:cBhvr>
                                      <p:rCtr x="0" y="2245"/>
                                    </p:animMotion>
                                  </p:childTnLst>
                                </p:cTn>
                              </p:par>
                              <p:par>
                                <p:cTn id="40" presetID="53" presetClass="entr" presetSubtype="16" fill="hold" nodeType="withEffect">
                                  <p:stCondLst>
                                    <p:cond delay="175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1250"/>
                                  </p:stCondLst>
                                  <p:childTnLst>
                                    <p:animMotion origin="layout" path="M -3.61111E-6 0.04599 L -3.61111E-6 -2.22222E-6 " pathEditMode="relative" rAng="0" ptsTypes="AA">
                                      <p:cBhvr>
                                        <p:cTn id="49" dur="500" fill="hold"/>
                                        <p:tgtEl>
                                          <p:spTgt spid="4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11" grpId="0"/>
      <p:bldP spid="11" grpId="1"/>
      <p:bldP spid="12" grpId="0"/>
      <p:bldP spid="12"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3" y="204470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p:nvPr/>
        </p:nvGrpSpPr>
        <p:grpSpPr>
          <a:xfrm>
            <a:off x="4127158" y="951062"/>
            <a:ext cx="889684" cy="860364"/>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441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44 2.41943E-6 L 2.4432E-6 2.41943E-6 " pathEditMode="relative" rAng="0" ptsTypes="AA">
                                      <p:cBhvr>
                                        <p:cTn id="14" dur="500" fill="hold"/>
                                        <p:tgtEl>
                                          <p:spTgt spid="8"/>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805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gradFill>
                <a:gsLst>
                  <a:gs pos="0">
                    <a:schemeClr val="tx1"/>
                  </a:gs>
                  <a:gs pos="100000">
                    <a:schemeClr val="tx1"/>
                  </a:gs>
                </a:gsLst>
                <a:lin ang="5400000" scaled="1"/>
              </a:gradFill>
            </a:endParaRPr>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rPr>
              <a:t>EKS is a platform for enterprises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81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rPr>
              <a:t>EKS provides a native and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04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10"/>
          </p:nvPr>
        </p:nvSpPr>
        <p:spPr>
          <a:xfrm>
            <a:off x="3111501" y="1508760"/>
            <a:ext cx="2921000" cy="584775"/>
          </a:xfrm>
        </p:spPr>
        <p:txBody>
          <a:bodyPr wrap="square">
            <a:spAutoFit/>
          </a:bodyPr>
          <a:lstStyle/>
          <a:p>
            <a:pPr algn="ctr"/>
            <a:r>
              <a:rPr lang="en-US" sz="3200" spc="300" dirty="0">
                <a:gradFill>
                  <a:gsLst>
                    <a:gs pos="0">
                      <a:schemeClr val="tx1"/>
                    </a:gs>
                    <a:gs pos="100000">
                      <a:schemeClr val="tx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gradFill>
                  <a:gsLst>
                    <a:gs pos="0">
                      <a:schemeClr val="tx1"/>
                    </a:gs>
                    <a:gs pos="100000">
                      <a:schemeClr val="tx1"/>
                    </a:gs>
                  </a:gsLst>
                  <a:lin ang="5400000" scaled="1"/>
                </a:gradFill>
              </a:rPr>
              <a:t>If EKS customers want to use additional </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AWS services, the integrations are seamless</a:t>
            </a:r>
            <a:br>
              <a:rPr lang="en-US" dirty="0">
                <a:gradFill>
                  <a:gsLst>
                    <a:gs pos="0">
                      <a:schemeClr val="tx1"/>
                    </a:gs>
                    <a:gs pos="100000">
                      <a:schemeClr val="tx1"/>
                    </a:gs>
                  </a:gsLst>
                  <a:lin ang="5400000" scaled="1"/>
                </a:gradFill>
              </a:rPr>
            </a:br>
            <a:r>
              <a:rPr lang="en-US" dirty="0">
                <a:gradFill>
                  <a:gsLst>
                    <a:gs pos="0">
                      <a:schemeClr val="tx1"/>
                    </a:gs>
                    <a:gs pos="100000">
                      <a:schemeClr val="tx1"/>
                    </a:gs>
                  </a:gsLst>
                  <a:lin ang="5400000" scaled="1"/>
                </a:gra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29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AF312-12EE-4126-930E-B1CC48183055}"/>
              </a:ext>
            </a:extLst>
          </p:cNvPr>
          <p:cNvSpPr/>
          <p:nvPr/>
        </p:nvSpPr>
        <p:spPr>
          <a:xfrm>
            <a:off x="507779" y="419465"/>
            <a:ext cx="8223662" cy="398120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b="1" dirty="0">
              <a:solidFill>
                <a:srgbClr val="FFFFFF"/>
              </a:solidFill>
              <a:latin typeface="Consolas" charset="0"/>
            </a:endParaRPr>
          </a:p>
        </p:txBody>
      </p:sp>
      <p:sp>
        <p:nvSpPr>
          <p:cNvPr id="7" name="TextBox 6">
            <a:extLst>
              <a:ext uri="{FF2B5EF4-FFF2-40B4-BE49-F238E27FC236}">
                <a16:creationId xmlns:a16="http://schemas.microsoft.com/office/drawing/2014/main" id="{91D7D896-36B5-4091-8258-7A19CD2524BA}"/>
              </a:ext>
            </a:extLst>
          </p:cNvPr>
          <p:cNvSpPr txBox="1"/>
          <p:nvPr/>
        </p:nvSpPr>
        <p:spPr>
          <a:xfrm>
            <a:off x="760675" y="2846077"/>
            <a:ext cx="1114425" cy="307777"/>
          </a:xfrm>
          <a:prstGeom prst="rect">
            <a:avLst/>
          </a:prstGeom>
          <a:noFill/>
        </p:spPr>
        <p:txBody>
          <a:bodyPr wrap="square" rtlCol="0">
            <a:spAutoFit/>
          </a:bodyPr>
          <a:lstStyle/>
          <a:p>
            <a:pPr algn="ctr" defTabSz="685800"/>
            <a:r>
              <a:rPr lang="en-US" sz="1400" dirty="0" err="1"/>
              <a:t>Kubectl</a:t>
            </a:r>
            <a:endParaRPr lang="en-US" sz="1400" dirty="0"/>
          </a:p>
        </p:txBody>
      </p:sp>
      <p:grpSp>
        <p:nvGrpSpPr>
          <p:cNvPr id="8" name="Group 7">
            <a:extLst>
              <a:ext uri="{FF2B5EF4-FFF2-40B4-BE49-F238E27FC236}">
                <a16:creationId xmlns:a16="http://schemas.microsoft.com/office/drawing/2014/main" id="{F6091697-F382-4B78-8CBD-86A70F3E043E}"/>
              </a:ext>
            </a:extLst>
          </p:cNvPr>
          <p:cNvGrpSpPr/>
          <p:nvPr/>
        </p:nvGrpSpPr>
        <p:grpSpPr>
          <a:xfrm>
            <a:off x="743732" y="1815534"/>
            <a:ext cx="1148310" cy="859736"/>
            <a:chOff x="4716548" y="461654"/>
            <a:chExt cx="1748794" cy="1309318"/>
          </a:xfrm>
        </p:grpSpPr>
        <p:grpSp>
          <p:nvGrpSpPr>
            <p:cNvPr id="9" name="Group 8">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15"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10" name="Straight Connector 9">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11" name="Group 10">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12" name="Oval 11">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3" name="Oval 12">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4" name="Oval 13">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cxnSp>
        <p:nvCxnSpPr>
          <p:cNvPr id="19" name="Straight Arrow Connector 18">
            <a:extLst>
              <a:ext uri="{FF2B5EF4-FFF2-40B4-BE49-F238E27FC236}">
                <a16:creationId xmlns:a16="http://schemas.microsoft.com/office/drawing/2014/main" id="{1A3DDFA0-5F92-4234-9696-1B1EC26DA278}"/>
              </a:ext>
            </a:extLst>
          </p:cNvPr>
          <p:cNvCxnSpPr>
            <a:cxnSpLocks/>
          </p:cNvCxnSpPr>
          <p:nvPr/>
        </p:nvCxnSpPr>
        <p:spPr>
          <a:xfrm flipV="1">
            <a:off x="2082551" y="1946097"/>
            <a:ext cx="1940954" cy="309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pic>
        <p:nvPicPr>
          <p:cNvPr id="23" name="Picture 22">
            <a:extLst>
              <a:ext uri="{FF2B5EF4-FFF2-40B4-BE49-F238E27FC236}">
                <a16:creationId xmlns:a16="http://schemas.microsoft.com/office/drawing/2014/main"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076" y="1617901"/>
            <a:ext cx="662361" cy="1255003"/>
          </a:xfrm>
          <a:prstGeom prst="rect">
            <a:avLst/>
          </a:prstGeom>
        </p:spPr>
      </p:pic>
      <p:cxnSp>
        <p:nvCxnSpPr>
          <p:cNvPr id="25" name="Straight Arrow Connector 24">
            <a:extLst>
              <a:ext uri="{FF2B5EF4-FFF2-40B4-BE49-F238E27FC236}">
                <a16:creationId xmlns:a16="http://schemas.microsoft.com/office/drawing/2014/main" id="{1A3DDFA0-5F92-4234-9696-1B1EC26DA278}"/>
              </a:ext>
            </a:extLst>
          </p:cNvPr>
          <p:cNvCxnSpPr>
            <a:cxnSpLocks/>
          </p:cNvCxnSpPr>
          <p:nvPr/>
        </p:nvCxnSpPr>
        <p:spPr>
          <a:xfrm flipH="1" flipV="1">
            <a:off x="5610968"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grpSp>
        <p:nvGrpSpPr>
          <p:cNvPr id="34" name="Group 33">
            <a:extLst>
              <a:ext uri="{FF2B5EF4-FFF2-40B4-BE49-F238E27FC236}">
                <a16:creationId xmlns:a16="http://schemas.microsoft.com/office/drawing/2014/main" id="{73CC57DD-8B33-4666-8E92-4FC0CF0146C9}"/>
              </a:ext>
            </a:extLst>
          </p:cNvPr>
          <p:cNvGrpSpPr/>
          <p:nvPr/>
        </p:nvGrpSpPr>
        <p:grpSpPr>
          <a:xfrm>
            <a:off x="4116624" y="1619161"/>
            <a:ext cx="1180607" cy="1141703"/>
            <a:chOff x="3485826" y="819150"/>
            <a:chExt cx="2172348" cy="2100763"/>
          </a:xfrm>
        </p:grpSpPr>
        <p:sp>
          <p:nvSpPr>
            <p:cNvPr id="35" name="Freeform 6">
              <a:extLst>
                <a:ext uri="{FF2B5EF4-FFF2-40B4-BE49-F238E27FC236}">
                  <a16:creationId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38"/>
          <p:cNvSpPr txBox="1"/>
          <p:nvPr/>
        </p:nvSpPr>
        <p:spPr>
          <a:xfrm>
            <a:off x="3139433" y="3839686"/>
            <a:ext cx="3597623" cy="307777"/>
          </a:xfrm>
          <a:prstGeom prst="rect">
            <a:avLst/>
          </a:prstGeom>
          <a:noFill/>
        </p:spPr>
        <p:txBody>
          <a:bodyPr wrap="square" rtlCol="0">
            <a:spAutoFit/>
          </a:bodyPr>
          <a:lstStyle/>
          <a:p>
            <a:r>
              <a:rPr lang="en-US" sz="1400" dirty="0"/>
              <a:t>3) Authorizes AWS Identity with RBAC</a:t>
            </a:r>
          </a:p>
        </p:txBody>
      </p:sp>
      <p:cxnSp>
        <p:nvCxnSpPr>
          <p:cNvPr id="51" name="Straight Arrow Connector 50">
            <a:extLst>
              <a:ext uri="{FF2B5EF4-FFF2-40B4-BE49-F238E27FC236}">
                <a16:creationId xmlns:a16="http://schemas.microsoft.com/office/drawing/2014/main" id="{1A3DDFA0-5F92-4234-9696-1B1EC26DA278}"/>
              </a:ext>
            </a:extLst>
          </p:cNvPr>
          <p:cNvCxnSpPr>
            <a:cxnSpLocks/>
          </p:cNvCxnSpPr>
          <p:nvPr/>
        </p:nvCxnSpPr>
        <p:spPr>
          <a:xfrm>
            <a:off x="5671014" y="1945071"/>
            <a:ext cx="1858014" cy="482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56" name="TextBox 55">
            <a:extLst>
              <a:ext uri="{FF2B5EF4-FFF2-40B4-BE49-F238E27FC236}">
                <a16:creationId xmlns:a16="http://schemas.microsoft.com/office/drawing/2014/main" id="{91D7D896-36B5-4091-8258-7A19CD2524BA}"/>
              </a:ext>
            </a:extLst>
          </p:cNvPr>
          <p:cNvSpPr txBox="1"/>
          <p:nvPr/>
        </p:nvSpPr>
        <p:spPr>
          <a:xfrm>
            <a:off x="4116624" y="2846077"/>
            <a:ext cx="1114425" cy="307777"/>
          </a:xfrm>
          <a:prstGeom prst="rect">
            <a:avLst/>
          </a:prstGeom>
          <a:noFill/>
        </p:spPr>
        <p:txBody>
          <a:bodyPr wrap="square" rtlCol="0">
            <a:spAutoFit/>
          </a:bodyPr>
          <a:lstStyle/>
          <a:p>
            <a:pPr algn="ctr" defTabSz="685800"/>
            <a:r>
              <a:rPr lang="en-US" sz="1400" dirty="0"/>
              <a:t>K8s API</a:t>
            </a:r>
          </a:p>
        </p:txBody>
      </p:sp>
      <p:sp>
        <p:nvSpPr>
          <p:cNvPr id="57" name="TextBox 56">
            <a:extLst>
              <a:ext uri="{FF2B5EF4-FFF2-40B4-BE49-F238E27FC236}">
                <a16:creationId xmlns:a16="http://schemas.microsoft.com/office/drawing/2014/main" id="{91D7D896-36B5-4091-8258-7A19CD2524BA}"/>
              </a:ext>
            </a:extLst>
          </p:cNvPr>
          <p:cNvSpPr txBox="1"/>
          <p:nvPr/>
        </p:nvSpPr>
        <p:spPr>
          <a:xfrm>
            <a:off x="2010965" y="1617901"/>
            <a:ext cx="2347411" cy="307777"/>
          </a:xfrm>
          <a:prstGeom prst="rect">
            <a:avLst/>
          </a:prstGeom>
          <a:noFill/>
        </p:spPr>
        <p:txBody>
          <a:bodyPr wrap="square" rtlCol="0">
            <a:spAutoFit/>
          </a:bodyPr>
          <a:lstStyle/>
          <a:p>
            <a:r>
              <a:rPr lang="en-US" sz="1400" dirty="0"/>
              <a:t>1) Passes AWS Identity</a:t>
            </a:r>
          </a:p>
        </p:txBody>
      </p:sp>
      <p:sp>
        <p:nvSpPr>
          <p:cNvPr id="58" name="TextBox 57">
            <a:extLst>
              <a:ext uri="{FF2B5EF4-FFF2-40B4-BE49-F238E27FC236}">
                <a16:creationId xmlns:a16="http://schemas.microsoft.com/office/drawing/2014/main" id="{91D7D896-36B5-4091-8258-7A19CD2524BA}"/>
              </a:ext>
            </a:extLst>
          </p:cNvPr>
          <p:cNvSpPr txBox="1"/>
          <p:nvPr/>
        </p:nvSpPr>
        <p:spPr>
          <a:xfrm>
            <a:off x="5563351" y="2215619"/>
            <a:ext cx="2347411" cy="307777"/>
          </a:xfrm>
          <a:prstGeom prst="rect">
            <a:avLst/>
          </a:prstGeom>
          <a:noFill/>
        </p:spPr>
        <p:txBody>
          <a:bodyPr wrap="square" rtlCol="0">
            <a:spAutoFit/>
          </a:bodyPr>
          <a:lstStyle/>
          <a:p>
            <a:r>
              <a:rPr lang="en-US" sz="1400" dirty="0"/>
              <a:t>2) Verifies AWS Identity</a:t>
            </a:r>
          </a:p>
        </p:txBody>
      </p:sp>
      <p:cxnSp>
        <p:nvCxnSpPr>
          <p:cNvPr id="70" name="Straight Arrow Connector 69">
            <a:extLst>
              <a:ext uri="{FF2B5EF4-FFF2-40B4-BE49-F238E27FC236}">
                <a16:creationId xmlns:a16="http://schemas.microsoft.com/office/drawing/2014/main" id="{1A3DDFA0-5F92-4234-9696-1B1EC26DA278}"/>
              </a:ext>
            </a:extLst>
          </p:cNvPr>
          <p:cNvCxnSpPr>
            <a:cxnSpLocks/>
          </p:cNvCxnSpPr>
          <p:nvPr/>
        </p:nvCxnSpPr>
        <p:spPr>
          <a:xfrm flipH="1" flipV="1">
            <a:off x="2012867"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1" name="TextBox 70">
            <a:extLst>
              <a:ext uri="{FF2B5EF4-FFF2-40B4-BE49-F238E27FC236}">
                <a16:creationId xmlns:a16="http://schemas.microsoft.com/office/drawing/2014/main" id="{91D7D896-36B5-4091-8258-7A19CD2524BA}"/>
              </a:ext>
            </a:extLst>
          </p:cNvPr>
          <p:cNvSpPr txBox="1"/>
          <p:nvPr/>
        </p:nvSpPr>
        <p:spPr>
          <a:xfrm>
            <a:off x="1966247" y="2942802"/>
            <a:ext cx="2255138" cy="523220"/>
          </a:xfrm>
          <a:prstGeom prst="rect">
            <a:avLst/>
          </a:prstGeom>
          <a:noFill/>
        </p:spPr>
        <p:txBody>
          <a:bodyPr wrap="square" rtlCol="0">
            <a:spAutoFit/>
          </a:bodyPr>
          <a:lstStyle/>
          <a:p>
            <a:r>
              <a:rPr lang="en-US" sz="1400" dirty="0"/>
              <a:t>4) K8s action allowed/denied</a:t>
            </a:r>
          </a:p>
        </p:txBody>
      </p:sp>
      <p:sp>
        <p:nvSpPr>
          <p:cNvPr id="74" name="TextBox 73">
            <a:extLst>
              <a:ext uri="{FF2B5EF4-FFF2-40B4-BE49-F238E27FC236}">
                <a16:creationId xmlns:a16="http://schemas.microsoft.com/office/drawing/2014/main" id="{91D7D896-36B5-4091-8258-7A19CD2524BA}"/>
              </a:ext>
            </a:extLst>
          </p:cNvPr>
          <p:cNvSpPr txBox="1"/>
          <p:nvPr/>
        </p:nvSpPr>
        <p:spPr>
          <a:xfrm>
            <a:off x="7594207" y="2846761"/>
            <a:ext cx="1114425" cy="307777"/>
          </a:xfrm>
          <a:prstGeom prst="rect">
            <a:avLst/>
          </a:prstGeom>
          <a:noFill/>
        </p:spPr>
        <p:txBody>
          <a:bodyPr wrap="square" rtlCol="0">
            <a:spAutoFit/>
          </a:bodyPr>
          <a:lstStyle/>
          <a:p>
            <a:pPr algn="ctr" defTabSz="685800"/>
            <a:r>
              <a:rPr lang="en-US" sz="1400" dirty="0"/>
              <a:t>AWS </a:t>
            </a:r>
            <a:r>
              <a:rPr lang="en-US" sz="1400" dirty="0" err="1"/>
              <a:t>Auth</a:t>
            </a:r>
            <a:endParaRPr lang="en-US" sz="1400" dirty="0"/>
          </a:p>
        </p:txBody>
      </p:sp>
      <p:cxnSp>
        <p:nvCxnSpPr>
          <p:cNvPr id="75" name="Straight Arrow Connector 74">
            <a:extLst>
              <a:ext uri="{FF2B5EF4-FFF2-40B4-BE49-F238E27FC236}">
                <a16:creationId xmlns:a16="http://schemas.microsoft.com/office/drawing/2014/main" id="{1A3DDFA0-5F92-4234-9696-1B1EC26DA278}"/>
              </a:ext>
            </a:extLst>
          </p:cNvPr>
          <p:cNvCxnSpPr>
            <a:cxnSpLocks/>
          </p:cNvCxnSpPr>
          <p:nvPr/>
        </p:nvCxnSpPr>
        <p:spPr>
          <a:xfrm>
            <a:off x="4924897" y="3225780"/>
            <a:ext cx="6730" cy="54686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8" name="Straight Arrow Connector 77">
            <a:extLst>
              <a:ext uri="{FF2B5EF4-FFF2-40B4-BE49-F238E27FC236}">
                <a16:creationId xmlns:a16="http://schemas.microsoft.com/office/drawing/2014/main" id="{1A3DDFA0-5F92-4234-9696-1B1EC26DA278}"/>
              </a:ext>
            </a:extLst>
          </p:cNvPr>
          <p:cNvCxnSpPr>
            <a:cxnSpLocks/>
          </p:cNvCxnSpPr>
          <p:nvPr/>
        </p:nvCxnSpPr>
        <p:spPr>
          <a:xfrm flipV="1">
            <a:off x="4358376" y="3192240"/>
            <a:ext cx="0" cy="58040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1" name="Content Placeholder 5">
            <a:extLst>
              <a:ext uri="{FF2B5EF4-FFF2-40B4-BE49-F238E27FC236}">
                <a16:creationId xmlns:a16="http://schemas.microsoft.com/office/drawing/2014/main" id="{451858CF-08E8-4A40-842B-12B0BCB1CCD6}"/>
              </a:ext>
            </a:extLst>
          </p:cNvPr>
          <p:cNvSpPr txBox="1">
            <a:spLocks/>
          </p:cNvSpPr>
          <p:nvPr/>
        </p:nvSpPr>
        <p:spPr>
          <a:xfrm>
            <a:off x="-933355" y="544622"/>
            <a:ext cx="8378042" cy="904863"/>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r>
              <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IAM Authentication + </a:t>
            </a:r>
            <a:r>
              <a:rPr lang="en-US" sz="2400" spc="225" dirty="0" err="1">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Kubectl</a:t>
            </a:r>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457189"/>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709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AWS ReInven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17424</TotalTime>
  <Words>2183</Words>
  <Application>Microsoft Macintosh PowerPoint</Application>
  <PresentationFormat>On-screen Show (16:9)</PresentationFormat>
  <Paragraphs>249</Paragraphs>
  <Slides>26</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Amazon Ember</vt:lpstr>
      <vt:lpstr>Amazon Ember Light</vt:lpstr>
      <vt:lpstr>Arial</vt:lpstr>
      <vt:lpstr>Calibri</vt:lpstr>
      <vt:lpstr>Consolas</vt:lpstr>
      <vt:lpstr>Helvetica Light</vt:lpstr>
      <vt:lpstr>Helvetica Neue</vt:lpstr>
      <vt:lpstr>Lucida Console</vt:lpstr>
      <vt:lpstr>Roboto Condensed</vt:lpstr>
      <vt:lpstr>Roboto Condensed Light</vt:lpstr>
      <vt:lpstr>Times New Roman</vt:lpstr>
      <vt:lpstr>Verdana</vt:lpstr>
      <vt:lpstr>DeckTemplate-AWS-ReInvent-Orange</vt:lpstr>
      <vt:lpstr>DeckTemplate-AWS</vt:lpstr>
      <vt:lpstr>PowerPoint Presentation</vt:lpstr>
      <vt:lpstr>What is Kubernetes?</vt:lpstr>
      <vt:lpstr>Why developers love Kubernetes  A single extensible API </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Stephen Furlong</cp:lastModifiedBy>
  <cp:revision>280</cp:revision>
  <dcterms:created xsi:type="dcterms:W3CDTF">2016-10-31T14:45:46Z</dcterms:created>
  <dcterms:modified xsi:type="dcterms:W3CDTF">2018-10-05T01:21:41Z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